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Lst>
  <p:notesMasterIdLst>
    <p:notesMasterId r:id="rId33"/>
  </p:notesMasterIdLst>
  <p:sldIdLst>
    <p:sldId id="256" r:id="rId2"/>
    <p:sldId id="277" r:id="rId3"/>
    <p:sldId id="278" r:id="rId4"/>
    <p:sldId id="271" r:id="rId5"/>
    <p:sldId id="301" r:id="rId6"/>
    <p:sldId id="303" r:id="rId7"/>
    <p:sldId id="264" r:id="rId8"/>
    <p:sldId id="265" r:id="rId9"/>
    <p:sldId id="266" r:id="rId10"/>
    <p:sldId id="267" r:id="rId11"/>
    <p:sldId id="324" r:id="rId12"/>
    <p:sldId id="272" r:id="rId13"/>
    <p:sldId id="273" r:id="rId14"/>
    <p:sldId id="285" r:id="rId15"/>
    <p:sldId id="276" r:id="rId16"/>
    <p:sldId id="274" r:id="rId17"/>
    <p:sldId id="286" r:id="rId18"/>
    <p:sldId id="289" r:id="rId19"/>
    <p:sldId id="287" r:id="rId20"/>
    <p:sldId id="321" r:id="rId21"/>
    <p:sldId id="293" r:id="rId22"/>
    <p:sldId id="299" r:id="rId23"/>
    <p:sldId id="325" r:id="rId24"/>
    <p:sldId id="326" r:id="rId25"/>
    <p:sldId id="327" r:id="rId26"/>
    <p:sldId id="268" r:id="rId27"/>
    <p:sldId id="269" r:id="rId28"/>
    <p:sldId id="270" r:id="rId29"/>
    <p:sldId id="322" r:id="rId30"/>
    <p:sldId id="291" r:id="rId31"/>
    <p:sldId id="288" r:id="rId32"/>
  </p:sldIdLst>
  <p:sldSz cx="9906000" cy="6858000" type="A4"/>
  <p:notesSz cx="6858000" cy="9144000"/>
  <p:embeddedFontLst>
    <p:embeddedFont>
      <p:font typeface="Calibri" panose="020F0502020204030204" pitchFamily="34" charset="0"/>
      <p:regular r:id="rId34"/>
      <p:bold r:id="rId35"/>
      <p:italic r:id="rId36"/>
      <p:boldItalic r:id="rId37"/>
    </p:embeddedFont>
    <p:embeddedFont>
      <p:font typeface="HG丸ｺﾞｼｯｸM-PRO" panose="020F0600000000000000" pitchFamily="50" charset="-128"/>
      <p:regular r:id="rId38"/>
    </p:embeddedFont>
    <p:embeddedFont>
      <p:font typeface="Meiryo UI" panose="020B0604030504040204" pitchFamily="50" charset="-128"/>
      <p:regular r:id="rId39"/>
      <p:bold r:id="rId40"/>
      <p:italic r:id="rId41"/>
      <p:boldItalic r:id="rId42"/>
    </p:embeddedFont>
    <p:embeddedFont>
      <p:font typeface="Roboto" panose="020B0600070205080204" charset="0"/>
      <p:regular r:id="rId43"/>
      <p:bold r:id="rId44"/>
      <p:italic r:id="rId45"/>
      <p:boldItalic r:id="rId46"/>
    </p:embeddedFont>
    <p:embeddedFont>
      <p:font typeface="Roboto Condensed" panose="020B0600070205080204"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panose="020B0502040204020203" pitchFamily="34" charset="0"/>
      <p:regular r:id="rId51"/>
      <p:bold r:id="rId52"/>
      <p:italic r:id="rId53"/>
      <p:boldItalic r:id="rId54"/>
    </p:embeddedFont>
    <p:embeddedFont>
      <p:font typeface="Segoe UI Symbol" panose="020B0502040204020203" pitchFamily="34" charset="0"/>
      <p:regular r:id="rId55"/>
    </p:embeddedFont>
    <p:embeddedFont>
      <p:font typeface="Tahoma" panose="020B0604030504040204" pitchFamily="34" charset="0"/>
      <p:regular r:id="rId56"/>
      <p:bold r:id="rId57"/>
    </p:embeddedFont>
    <p:embeddedFont>
      <p:font typeface="メイリオ" panose="020B0604030504040204" pitchFamily="50" charset="-128"/>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5" d="100"/>
          <a:sy n="95" d="100"/>
        </p:scale>
        <p:origin x="492" y="96"/>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61" Type="http://schemas.openxmlformats.org/officeDocument/2006/relationships/font" Target="fonts/font2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Y$\GUJPVP178192128-10511731\MyDocument\&#12510;&#12452;&#12489;&#12461;&#12517;&#12513;&#12531;&#12488;\OSS\OpenChain\Japan%20WG\ML\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OpenChain Japan WG ML Subscribers</a:t>
            </a:r>
            <a:endParaRPr lang="ja-JP"/>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50069879483735624"/>
                  <c:y val="0.35217522396477302"/>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Sheet1!$B$4:$B$20</c:f>
              <c:numCache>
                <c:formatCode>0_);[Red]\(0\)</c:formatCode>
                <c:ptCount val="17"/>
                <c:pt idx="0">
                  <c:v>6</c:v>
                </c:pt>
                <c:pt idx="1">
                  <c:v>7</c:v>
                </c:pt>
                <c:pt idx="2">
                  <c:v>16</c:v>
                </c:pt>
                <c:pt idx="3">
                  <c:v>44</c:v>
                </c:pt>
                <c:pt idx="4">
                  <c:v>51</c:v>
                </c:pt>
                <c:pt idx="5">
                  <c:v>57</c:v>
                </c:pt>
                <c:pt idx="6">
                  <c:v>61</c:v>
                </c:pt>
                <c:pt idx="7">
                  <c:v>65</c:v>
                </c:pt>
                <c:pt idx="8">
                  <c:v>68</c:v>
                </c:pt>
                <c:pt idx="9">
                  <c:v>74</c:v>
                </c:pt>
                <c:pt idx="10">
                  <c:v>78</c:v>
                </c:pt>
                <c:pt idx="11">
                  <c:v>83</c:v>
                </c:pt>
                <c:pt idx="12">
                  <c:v>87</c:v>
                </c:pt>
                <c:pt idx="13">
                  <c:v>92</c:v>
                </c:pt>
                <c:pt idx="14">
                  <c:v>96</c:v>
                </c:pt>
                <c:pt idx="15">
                  <c:v>100</c:v>
                </c:pt>
                <c:pt idx="16">
                  <c:v>103</c:v>
                </c:pt>
              </c:numCache>
            </c:numRef>
          </c:xVal>
          <c:yVal>
            <c:numRef>
              <c:f>Sheet1!$C$4:$C$20</c:f>
              <c:numCache>
                <c:formatCode>General</c:formatCode>
                <c:ptCount val="17"/>
                <c:pt idx="0">
                  <c:v>14</c:v>
                </c:pt>
                <c:pt idx="1">
                  <c:v>22</c:v>
                </c:pt>
                <c:pt idx="2">
                  <c:v>34</c:v>
                </c:pt>
                <c:pt idx="3">
                  <c:v>75</c:v>
                </c:pt>
                <c:pt idx="4">
                  <c:v>90</c:v>
                </c:pt>
                <c:pt idx="5">
                  <c:v>98</c:v>
                </c:pt>
                <c:pt idx="6">
                  <c:v>109</c:v>
                </c:pt>
                <c:pt idx="7">
                  <c:v>129</c:v>
                </c:pt>
                <c:pt idx="8">
                  <c:v>134</c:v>
                </c:pt>
                <c:pt idx="9">
                  <c:v>142</c:v>
                </c:pt>
                <c:pt idx="10">
                  <c:v>154</c:v>
                </c:pt>
                <c:pt idx="11">
                  <c:v>159</c:v>
                </c:pt>
                <c:pt idx="12">
                  <c:v>166</c:v>
                </c:pt>
                <c:pt idx="13">
                  <c:v>169</c:v>
                </c:pt>
                <c:pt idx="14">
                  <c:v>174</c:v>
                </c:pt>
                <c:pt idx="15">
                  <c:v>176</c:v>
                </c:pt>
                <c:pt idx="16">
                  <c:v>179</c:v>
                </c:pt>
              </c:numCache>
            </c:numRef>
          </c:yVal>
          <c:smooth val="0"/>
          <c:extLst>
            <c:ext xmlns:c16="http://schemas.microsoft.com/office/drawing/2014/chart" uri="{C3380CC4-5D6E-409C-BE32-E72D297353CC}">
              <c16:uniqueId val="{00000001-C6A0-42C1-B5E7-200E2F2795D8}"/>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1"/>
          </p:nvPr>
        </p:nvSpPr>
        <p:spPr/>
        <p:txBody>
          <a:bodyPr/>
          <a:lstStyle/>
          <a:p>
            <a:fld id="{74B8D9F8-1998-4F95-8BD5-42202A1A6A39}" type="slidenum">
              <a:rPr kumimoji="1" lang="ja-JP" altLang="en-US" smtClean="0"/>
              <a:t>20</a:t>
            </a:fld>
            <a:endParaRPr kumimoji="1" lang="ja-JP" altLang="en-US"/>
          </a:p>
        </p:txBody>
      </p:sp>
    </p:spTree>
    <p:extLst>
      <p:ext uri="{BB962C8B-B14F-4D97-AF65-F5344CB8AC3E}">
        <p14:creationId xmlns:p14="http://schemas.microsoft.com/office/powerpoint/2010/main" val="2800621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Roboto"/>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06041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376619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25</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3406845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26</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04991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27</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96909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28</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614651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Roboto"/>
                <a:ea typeface="Roboto"/>
                <a:cs typeface="Roboto"/>
                <a:sym typeface="Roboto"/>
              </a:rPr>
              <a:t>30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520473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2019/12/17</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openchainproject.org/about/leaders" TargetMode="External"/><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OpenChain-Project/" TargetMode="External"/><Relationship Id="rId5" Type="http://schemas.openxmlformats.org/officeDocument/2006/relationships/hyperlink" Target="https://www.uberconference.com/room/openchainproject" TargetMode="External"/><Relationship Id="rId4" Type="http://schemas.openxmlformats.org/officeDocument/2006/relationships/hyperlink" Target="https://lists.openchainproject.org/g/mai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iki.linuxfoundation.org/openchain/openchain-japanese-working-grou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japan-wg+subscribe@lists.openchain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mailto:japan-sg-tooling+subscribe@lists.openchainproject.org" TargetMode="External"/><Relationship Id="rId5" Type="http://schemas.openxmlformats.org/officeDocument/2006/relationships/hyperlink" Target="mailto:japan-sg-planning+subscribe@lists.openchainproject.org" TargetMode="External"/><Relationship Id="rId4" Type="http://schemas.openxmlformats.org/officeDocument/2006/relationships/hyperlink" Target="mailto:japan-sg-licensing+subscribe@lists.openchainproject.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12</a:t>
            </a:r>
            <a:r>
              <a:rPr kumimoji="1" lang="ja-JP" altLang="en-US" dirty="0">
                <a:latin typeface="+mn-ea"/>
                <a:ea typeface="+mn-ea"/>
              </a:rPr>
              <a:t>月</a:t>
            </a:r>
            <a:r>
              <a:rPr kumimoji="1" lang="en-US" altLang="ja-JP" dirty="0">
                <a:latin typeface="+mn-ea"/>
                <a:ea typeface="+mn-ea"/>
              </a:rPr>
              <a:t>19</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Leaders of OpenChain Project</a:t>
            </a:r>
            <a:endParaRPr lang="en-US" sz="4000" b="0" i="0" u="none" strike="noStrike" cap="none" dirty="0">
              <a:solidFill>
                <a:srgbClr val="D2533C"/>
              </a:solidFill>
              <a:latin typeface="+mj-ea"/>
              <a:ea typeface="+mj-ea"/>
              <a:cs typeface="Roboto"/>
              <a:sym typeface="Roboto"/>
            </a:endParaRPr>
          </a:p>
        </p:txBody>
      </p:sp>
      <p:graphicFrame>
        <p:nvGraphicFramePr>
          <p:cNvPr id="3" name="表 3">
            <a:extLst>
              <a:ext uri="{FF2B5EF4-FFF2-40B4-BE49-F238E27FC236}">
                <a16:creationId xmlns:a16="http://schemas.microsoft.com/office/drawing/2014/main" id="{87364388-92C1-425E-9117-167B88AF4D89}"/>
              </a:ext>
            </a:extLst>
          </p:cNvPr>
          <p:cNvGraphicFramePr>
            <a:graphicFrameLocks noGrp="1"/>
          </p:cNvGraphicFramePr>
          <p:nvPr>
            <p:extLst>
              <p:ext uri="{D42A27DB-BD31-4B8C-83A1-F6EECF244321}">
                <p14:modId xmlns:p14="http://schemas.microsoft.com/office/powerpoint/2010/main" val="4249783088"/>
              </p:ext>
            </p:extLst>
          </p:nvPr>
        </p:nvGraphicFramePr>
        <p:xfrm>
          <a:off x="272480" y="1538604"/>
          <a:ext cx="9433047" cy="5058748"/>
        </p:xfrm>
        <a:graphic>
          <a:graphicData uri="http://schemas.openxmlformats.org/drawingml/2006/table">
            <a:tbl>
              <a:tblPr firstRow="1" bandRow="1">
                <a:tableStyleId>{F4F82D48-C7AC-4557-B803-6118D1D7CCD9}</a:tableStyleId>
              </a:tblPr>
              <a:tblGrid>
                <a:gridCol w="3144349">
                  <a:extLst>
                    <a:ext uri="{9D8B030D-6E8A-4147-A177-3AD203B41FA5}">
                      <a16:colId xmlns:a16="http://schemas.microsoft.com/office/drawing/2014/main" val="660228608"/>
                    </a:ext>
                  </a:extLst>
                </a:gridCol>
                <a:gridCol w="3144349">
                  <a:extLst>
                    <a:ext uri="{9D8B030D-6E8A-4147-A177-3AD203B41FA5}">
                      <a16:colId xmlns:a16="http://schemas.microsoft.com/office/drawing/2014/main" val="2782887646"/>
                    </a:ext>
                  </a:extLst>
                </a:gridCol>
                <a:gridCol w="3144349">
                  <a:extLst>
                    <a:ext uri="{9D8B030D-6E8A-4147-A177-3AD203B41FA5}">
                      <a16:colId xmlns:a16="http://schemas.microsoft.com/office/drawing/2014/main" val="1093927543"/>
                    </a:ext>
                  </a:extLst>
                </a:gridCol>
              </a:tblGrid>
              <a:tr h="5058748">
                <a:tc>
                  <a:txBody>
                    <a:bodyPr/>
                    <a:lstStyle/>
                    <a:p>
                      <a:pPr algn="ctr"/>
                      <a:r>
                        <a:rPr kumimoji="1" lang="en-US" altLang="ja-JP" sz="2000" dirty="0"/>
                        <a:t>Work Team Leads</a:t>
                      </a:r>
                      <a:endParaRPr kumimoji="1" lang="ja-JP" altLang="en-US" sz="2000" dirty="0"/>
                    </a:p>
                  </a:txBody>
                  <a:tcPr/>
                </a:tc>
                <a:tc>
                  <a:txBody>
                    <a:bodyPr/>
                    <a:lstStyle/>
                    <a:p>
                      <a:pPr algn="ctr"/>
                      <a:r>
                        <a:rPr kumimoji="1" lang="en-US" altLang="ja-JP" sz="2000" dirty="0"/>
                        <a:t>Governing Board</a:t>
                      </a:r>
                      <a:endParaRPr kumimoji="1" lang="ja-JP" altLang="en-US" sz="2000" dirty="0"/>
                    </a:p>
                  </a:txBody>
                  <a:tcPr/>
                </a:tc>
                <a:tc>
                  <a:txBody>
                    <a:bodyPr/>
                    <a:lstStyle/>
                    <a:p>
                      <a:pPr algn="ctr"/>
                      <a:r>
                        <a:rPr kumimoji="1" lang="en-US" altLang="ja-JP" sz="2000" dirty="0"/>
                        <a:t>General Manager</a:t>
                      </a:r>
                      <a:endParaRPr kumimoji="1" lang="ja-JP" altLang="en-US" sz="2000" dirty="0"/>
                    </a:p>
                  </a:txBody>
                  <a:tcPr/>
                </a:tc>
                <a:extLst>
                  <a:ext uri="{0D108BD9-81ED-4DB2-BD59-A6C34878D82A}">
                    <a16:rowId xmlns:a16="http://schemas.microsoft.com/office/drawing/2014/main" val="678978848"/>
                  </a:ext>
                </a:extLst>
              </a:tr>
            </a:tbl>
          </a:graphicData>
        </a:graphic>
      </p:graphicFrame>
      <p:sp>
        <p:nvSpPr>
          <p:cNvPr id="10" name="テキスト ボックス 9">
            <a:extLst>
              <a:ext uri="{FF2B5EF4-FFF2-40B4-BE49-F238E27FC236}">
                <a16:creationId xmlns:a16="http://schemas.microsoft.com/office/drawing/2014/main" id="{5E80D9E1-D139-4E7C-9F8E-7D7C66FC0BC4}"/>
              </a:ext>
            </a:extLst>
          </p:cNvPr>
          <p:cNvSpPr txBox="1"/>
          <p:nvPr/>
        </p:nvSpPr>
        <p:spPr>
          <a:xfrm>
            <a:off x="302162" y="5973000"/>
            <a:ext cx="3024335" cy="577081"/>
          </a:xfrm>
          <a:prstGeom prst="rect">
            <a:avLst/>
          </a:prstGeom>
          <a:noFill/>
        </p:spPr>
        <p:txBody>
          <a:bodyPr wrap="square" rtlCol="0">
            <a:spAutoFit/>
          </a:bodyPr>
          <a:lstStyle/>
          <a:p>
            <a:r>
              <a:rPr kumimoji="1" lang="en-US" altLang="ja-JP" sz="1050" dirty="0"/>
              <a:t>See </a:t>
            </a:r>
            <a:r>
              <a:rPr kumimoji="1" lang="en-US" altLang="ja-JP" sz="1050" dirty="0">
                <a:hlinkClick r:id="rId3"/>
              </a:rPr>
              <a:t>https://www.openchainproject.org/about/leaders</a:t>
            </a:r>
            <a:r>
              <a:rPr kumimoji="1" lang="en-US" altLang="ja-JP" sz="1050" dirty="0"/>
              <a:t> for other community leaders.</a:t>
            </a:r>
            <a:endParaRPr kumimoji="1" lang="ja-JP" altLang="en-US" sz="1050" dirty="0"/>
          </a:p>
        </p:txBody>
      </p:sp>
      <p:sp>
        <p:nvSpPr>
          <p:cNvPr id="12" name="テキスト ボックス 11">
            <a:extLst>
              <a:ext uri="{FF2B5EF4-FFF2-40B4-BE49-F238E27FC236}">
                <a16:creationId xmlns:a16="http://schemas.microsoft.com/office/drawing/2014/main" id="{1B53C2D0-2F8F-4241-87E4-6BEB9D5AA765}"/>
              </a:ext>
            </a:extLst>
          </p:cNvPr>
          <p:cNvSpPr txBox="1"/>
          <p:nvPr/>
        </p:nvSpPr>
        <p:spPr>
          <a:xfrm>
            <a:off x="1368923" y="2136053"/>
            <a:ext cx="1966329" cy="677108"/>
          </a:xfrm>
          <a:prstGeom prst="rect">
            <a:avLst/>
          </a:prstGeom>
          <a:noFill/>
        </p:spPr>
        <p:txBody>
          <a:bodyPr wrap="square" rtlCol="0">
            <a:spAutoFit/>
          </a:bodyPr>
          <a:lstStyle/>
          <a:p>
            <a:r>
              <a:rPr kumimoji="1" lang="en-US" altLang="ja-JP" dirty="0"/>
              <a:t>Mark </a:t>
            </a:r>
            <a:r>
              <a:rPr kumimoji="1" lang="en-US" altLang="ja-JP" dirty="0" err="1"/>
              <a:t>Gisi</a:t>
            </a:r>
            <a:endParaRPr kumimoji="1" lang="en-US" altLang="ja-JP" dirty="0"/>
          </a:p>
          <a:p>
            <a:r>
              <a:rPr kumimoji="1" lang="en-US" altLang="ja-JP" sz="1200" dirty="0">
                <a:solidFill>
                  <a:schemeClr val="tx1"/>
                </a:solidFill>
              </a:rPr>
              <a:t>Specification Work Team </a:t>
            </a:r>
            <a:r>
              <a:rPr kumimoji="1" lang="en-US" altLang="ja-JP" sz="1200" dirty="0"/>
              <a:t>Chair </a:t>
            </a:r>
          </a:p>
        </p:txBody>
      </p:sp>
      <p:sp>
        <p:nvSpPr>
          <p:cNvPr id="13" name="テキスト ボックス 12">
            <a:extLst>
              <a:ext uri="{FF2B5EF4-FFF2-40B4-BE49-F238E27FC236}">
                <a16:creationId xmlns:a16="http://schemas.microsoft.com/office/drawing/2014/main" id="{AD95AC3D-E154-4935-83BD-50691C5686BF}"/>
              </a:ext>
            </a:extLst>
          </p:cNvPr>
          <p:cNvSpPr txBox="1"/>
          <p:nvPr/>
        </p:nvSpPr>
        <p:spPr>
          <a:xfrm>
            <a:off x="3914870" y="3721833"/>
            <a:ext cx="2015295" cy="553998"/>
          </a:xfrm>
          <a:prstGeom prst="rect">
            <a:avLst/>
          </a:prstGeom>
          <a:noFill/>
        </p:spPr>
        <p:txBody>
          <a:bodyPr wrap="none" rtlCol="0">
            <a:spAutoFit/>
          </a:bodyPr>
          <a:lstStyle/>
          <a:p>
            <a:r>
              <a:rPr kumimoji="1" lang="en-US" altLang="ja-JP" sz="1600" dirty="0"/>
              <a:t>David Marr</a:t>
            </a:r>
          </a:p>
          <a:p>
            <a:r>
              <a:rPr kumimoji="1" lang="en-US" altLang="ja-JP" dirty="0"/>
              <a:t>Governing Board Chair</a:t>
            </a:r>
            <a:endParaRPr kumimoji="1" lang="ja-JP" altLang="en-US" dirty="0"/>
          </a:p>
        </p:txBody>
      </p:sp>
      <p:sp>
        <p:nvSpPr>
          <p:cNvPr id="14" name="テキスト ボックス 13">
            <a:extLst>
              <a:ext uri="{FF2B5EF4-FFF2-40B4-BE49-F238E27FC236}">
                <a16:creationId xmlns:a16="http://schemas.microsoft.com/office/drawing/2014/main" id="{578929A0-D4E3-4DF2-AB0E-BEDDFA78EC74}"/>
              </a:ext>
            </a:extLst>
          </p:cNvPr>
          <p:cNvSpPr txBox="1"/>
          <p:nvPr/>
        </p:nvSpPr>
        <p:spPr>
          <a:xfrm>
            <a:off x="7338142" y="3721833"/>
            <a:ext cx="1709122" cy="553998"/>
          </a:xfrm>
          <a:prstGeom prst="rect">
            <a:avLst/>
          </a:prstGeom>
          <a:noFill/>
        </p:spPr>
        <p:txBody>
          <a:bodyPr wrap="none" rtlCol="0">
            <a:spAutoFit/>
          </a:bodyPr>
          <a:lstStyle/>
          <a:p>
            <a:r>
              <a:rPr lang="en-US" altLang="ja-JP" sz="1600" dirty="0">
                <a:solidFill>
                  <a:schemeClr val="tx1"/>
                </a:solidFill>
              </a:rPr>
              <a:t>Shane Coughlan</a:t>
            </a:r>
          </a:p>
          <a:p>
            <a:r>
              <a:rPr lang="en-US" altLang="ja-JP" dirty="0">
                <a:solidFill>
                  <a:schemeClr val="tx1"/>
                </a:solidFill>
              </a:rPr>
              <a:t>General Manager</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C7F404DE-AA2F-4D8B-B8F1-3FAAF1CD59FC}"/>
              </a:ext>
            </a:extLst>
          </p:cNvPr>
          <p:cNvSpPr txBox="1"/>
          <p:nvPr/>
        </p:nvSpPr>
        <p:spPr>
          <a:xfrm>
            <a:off x="1376215" y="3151990"/>
            <a:ext cx="1943161" cy="677108"/>
          </a:xfrm>
          <a:prstGeom prst="rect">
            <a:avLst/>
          </a:prstGeom>
          <a:noFill/>
        </p:spPr>
        <p:txBody>
          <a:bodyPr wrap="none" rtlCol="0">
            <a:spAutoFit/>
          </a:bodyPr>
          <a:lstStyle/>
          <a:p>
            <a:r>
              <a:rPr kumimoji="1" lang="en-US" altLang="ja-JP" dirty="0"/>
              <a:t>Miriam </a:t>
            </a:r>
            <a:r>
              <a:rPr kumimoji="1" lang="en-US" altLang="ja-JP" dirty="0" err="1"/>
              <a:t>Ballhausen</a:t>
            </a:r>
            <a:endParaRPr kumimoji="1" lang="en-US" altLang="ja-JP" dirty="0"/>
          </a:p>
          <a:p>
            <a:r>
              <a:rPr kumimoji="1" lang="en-US" altLang="ja-JP" sz="1200" dirty="0">
                <a:solidFill>
                  <a:schemeClr val="tx1"/>
                </a:solidFill>
              </a:rPr>
              <a:t>Conformance Work Team</a:t>
            </a:r>
            <a:endParaRPr kumimoji="1" lang="ja-JP" altLang="en-US" sz="1200" dirty="0">
              <a:solidFill>
                <a:schemeClr val="tx1"/>
              </a:solidFill>
            </a:endParaRPr>
          </a:p>
          <a:p>
            <a:r>
              <a:rPr kumimoji="1" lang="en-US" altLang="ja-JP" sz="1200" dirty="0"/>
              <a:t>Chair</a:t>
            </a:r>
            <a:endParaRPr kumimoji="1" lang="ja-JP" altLang="en-US" sz="1200" dirty="0"/>
          </a:p>
        </p:txBody>
      </p:sp>
      <p:sp>
        <p:nvSpPr>
          <p:cNvPr id="16" name="テキスト ボックス 15">
            <a:extLst>
              <a:ext uri="{FF2B5EF4-FFF2-40B4-BE49-F238E27FC236}">
                <a16:creationId xmlns:a16="http://schemas.microsoft.com/office/drawing/2014/main" id="{F9C5773D-3261-453C-896F-06E9332885DE}"/>
              </a:ext>
            </a:extLst>
          </p:cNvPr>
          <p:cNvSpPr txBox="1"/>
          <p:nvPr/>
        </p:nvSpPr>
        <p:spPr>
          <a:xfrm>
            <a:off x="1368957" y="4157073"/>
            <a:ext cx="1931998" cy="677108"/>
          </a:xfrm>
          <a:prstGeom prst="rect">
            <a:avLst/>
          </a:prstGeom>
          <a:noFill/>
        </p:spPr>
        <p:txBody>
          <a:bodyPr wrap="square" rtlCol="0">
            <a:spAutoFit/>
          </a:bodyPr>
          <a:lstStyle/>
          <a:p>
            <a:r>
              <a:rPr kumimoji="1" lang="en-US" altLang="ja-JP" dirty="0" err="1"/>
              <a:t>Alexios</a:t>
            </a:r>
            <a:r>
              <a:rPr kumimoji="1" lang="en-US" altLang="ja-JP" dirty="0"/>
              <a:t> </a:t>
            </a:r>
            <a:r>
              <a:rPr kumimoji="1" lang="en-US" altLang="ja-JP" dirty="0" err="1"/>
              <a:t>Zavras</a:t>
            </a:r>
            <a:endParaRPr kumimoji="1" lang="en-US" altLang="ja-JP" dirty="0"/>
          </a:p>
          <a:p>
            <a:r>
              <a:rPr kumimoji="1" lang="en-US" altLang="ja-JP" sz="1200" dirty="0"/>
              <a:t>Curriculum Work Team Chair</a:t>
            </a:r>
          </a:p>
        </p:txBody>
      </p:sp>
      <p:sp>
        <p:nvSpPr>
          <p:cNvPr id="17" name="テキスト ボックス 16">
            <a:extLst>
              <a:ext uri="{FF2B5EF4-FFF2-40B4-BE49-F238E27FC236}">
                <a16:creationId xmlns:a16="http://schemas.microsoft.com/office/drawing/2014/main" id="{AEEBE8F2-D06F-4DBF-8C74-3C329DFAA1B6}"/>
              </a:ext>
            </a:extLst>
          </p:cNvPr>
          <p:cNvSpPr txBox="1"/>
          <p:nvPr/>
        </p:nvSpPr>
        <p:spPr>
          <a:xfrm>
            <a:off x="1360168" y="5184075"/>
            <a:ext cx="1931998" cy="677108"/>
          </a:xfrm>
          <a:prstGeom prst="rect">
            <a:avLst/>
          </a:prstGeom>
          <a:noFill/>
        </p:spPr>
        <p:txBody>
          <a:bodyPr wrap="square" rtlCol="0">
            <a:spAutoFit/>
          </a:bodyPr>
          <a:lstStyle/>
          <a:p>
            <a:r>
              <a:rPr kumimoji="1" lang="en-US" altLang="ja-JP" dirty="0"/>
              <a:t>Nathan </a:t>
            </a:r>
            <a:r>
              <a:rPr kumimoji="1" lang="en-US" altLang="ja-JP" dirty="0" err="1"/>
              <a:t>Kumagai</a:t>
            </a:r>
            <a:endParaRPr kumimoji="1" lang="en-US" altLang="ja-JP" dirty="0"/>
          </a:p>
          <a:p>
            <a:r>
              <a:rPr kumimoji="1" lang="en-US" altLang="ja-JP" sz="1200" dirty="0"/>
              <a:t>Onboarding Work Team Chair</a:t>
            </a:r>
          </a:p>
        </p:txBody>
      </p:sp>
      <p:sp>
        <p:nvSpPr>
          <p:cNvPr id="18" name="テキスト ボックス 17">
            <a:extLst>
              <a:ext uri="{FF2B5EF4-FFF2-40B4-BE49-F238E27FC236}">
                <a16:creationId xmlns:a16="http://schemas.microsoft.com/office/drawing/2014/main" id="{5E3DF84C-A4BF-4478-830A-D7A7C8A8FD04}"/>
              </a:ext>
            </a:extLst>
          </p:cNvPr>
          <p:cNvSpPr txBox="1"/>
          <p:nvPr/>
        </p:nvSpPr>
        <p:spPr>
          <a:xfrm>
            <a:off x="4023696" y="5963487"/>
            <a:ext cx="1895071" cy="338554"/>
          </a:xfrm>
          <a:prstGeom prst="rect">
            <a:avLst/>
          </a:prstGeom>
          <a:noFill/>
        </p:spPr>
        <p:txBody>
          <a:bodyPr wrap="none" rtlCol="0">
            <a:spAutoFit/>
          </a:bodyPr>
          <a:lstStyle/>
          <a:p>
            <a:r>
              <a:rPr kumimoji="1" lang="en-US" altLang="ja-JP" sz="1600" dirty="0"/>
              <a:t>Platinum Members</a:t>
            </a:r>
            <a:endParaRPr kumimoji="1" lang="ja-JP" altLang="en-US" dirty="0"/>
          </a:p>
        </p:txBody>
      </p:sp>
      <p:pic>
        <p:nvPicPr>
          <p:cNvPr id="19" name="Picture 5">
            <a:extLst>
              <a:ext uri="{FF2B5EF4-FFF2-40B4-BE49-F238E27FC236}">
                <a16:creationId xmlns:a16="http://schemas.microsoft.com/office/drawing/2014/main" id="{A05895CE-77F9-4B03-9D97-C724C8E8A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3" y="4735545"/>
            <a:ext cx="2628900" cy="1460500"/>
          </a:xfrm>
          <a:prstGeom prst="rect">
            <a:avLst/>
          </a:prstGeom>
        </p:spPr>
      </p:pic>
      <p:pic>
        <p:nvPicPr>
          <p:cNvPr id="24" name="図 23">
            <a:extLst>
              <a:ext uri="{FF2B5EF4-FFF2-40B4-BE49-F238E27FC236}">
                <a16:creationId xmlns:a16="http://schemas.microsoft.com/office/drawing/2014/main" id="{02A0D2F1-8EFA-422B-8397-D02D925A8163}"/>
              </a:ext>
            </a:extLst>
          </p:cNvPr>
          <p:cNvPicPr>
            <a:picLocks noChangeAspect="1"/>
          </p:cNvPicPr>
          <p:nvPr/>
        </p:nvPicPr>
        <p:blipFill>
          <a:blip r:embed="rId5"/>
          <a:stretch>
            <a:fillRect/>
          </a:stretch>
        </p:blipFill>
        <p:spPr>
          <a:xfrm>
            <a:off x="4273079" y="2117998"/>
            <a:ext cx="1447874" cy="1447874"/>
          </a:xfrm>
          <a:prstGeom prst="rect">
            <a:avLst/>
          </a:prstGeom>
        </p:spPr>
      </p:pic>
      <p:pic>
        <p:nvPicPr>
          <p:cNvPr id="25" name="図 24">
            <a:extLst>
              <a:ext uri="{FF2B5EF4-FFF2-40B4-BE49-F238E27FC236}">
                <a16:creationId xmlns:a16="http://schemas.microsoft.com/office/drawing/2014/main" id="{874027C0-B142-42F1-B512-0A207844E345}"/>
              </a:ext>
            </a:extLst>
          </p:cNvPr>
          <p:cNvPicPr>
            <a:picLocks noChangeAspect="1"/>
          </p:cNvPicPr>
          <p:nvPr/>
        </p:nvPicPr>
        <p:blipFill>
          <a:blip r:embed="rId6"/>
          <a:stretch>
            <a:fillRect/>
          </a:stretch>
        </p:blipFill>
        <p:spPr>
          <a:xfrm>
            <a:off x="7411146" y="2133512"/>
            <a:ext cx="1447874" cy="1447874"/>
          </a:xfrm>
          <a:prstGeom prst="rect">
            <a:avLst/>
          </a:prstGeom>
        </p:spPr>
      </p:pic>
      <p:pic>
        <p:nvPicPr>
          <p:cNvPr id="26" name="図 25">
            <a:extLst>
              <a:ext uri="{FF2B5EF4-FFF2-40B4-BE49-F238E27FC236}">
                <a16:creationId xmlns:a16="http://schemas.microsoft.com/office/drawing/2014/main" id="{7CFE5E67-A972-47D1-B355-0EDE5DBA829E}"/>
              </a:ext>
            </a:extLst>
          </p:cNvPr>
          <p:cNvPicPr>
            <a:picLocks noChangeAspect="1"/>
          </p:cNvPicPr>
          <p:nvPr/>
        </p:nvPicPr>
        <p:blipFill>
          <a:blip r:embed="rId7"/>
          <a:stretch>
            <a:fillRect/>
          </a:stretch>
        </p:blipFill>
        <p:spPr>
          <a:xfrm>
            <a:off x="461768" y="2013601"/>
            <a:ext cx="914447" cy="914447"/>
          </a:xfrm>
          <a:prstGeom prst="rect">
            <a:avLst/>
          </a:prstGeom>
        </p:spPr>
      </p:pic>
      <p:pic>
        <p:nvPicPr>
          <p:cNvPr id="27" name="図 26">
            <a:extLst>
              <a:ext uri="{FF2B5EF4-FFF2-40B4-BE49-F238E27FC236}">
                <a16:creationId xmlns:a16="http://schemas.microsoft.com/office/drawing/2014/main" id="{013EC4DD-5A20-4FC9-A9FB-5F23BEF9D6A3}"/>
              </a:ext>
            </a:extLst>
          </p:cNvPr>
          <p:cNvPicPr>
            <a:picLocks noChangeAspect="1"/>
          </p:cNvPicPr>
          <p:nvPr/>
        </p:nvPicPr>
        <p:blipFill>
          <a:blip r:embed="rId8"/>
          <a:stretch>
            <a:fillRect/>
          </a:stretch>
        </p:blipFill>
        <p:spPr>
          <a:xfrm>
            <a:off x="454476" y="3028951"/>
            <a:ext cx="914447" cy="914447"/>
          </a:xfrm>
          <a:prstGeom prst="rect">
            <a:avLst/>
          </a:prstGeom>
        </p:spPr>
      </p:pic>
      <p:pic>
        <p:nvPicPr>
          <p:cNvPr id="28" name="図 27">
            <a:extLst>
              <a:ext uri="{FF2B5EF4-FFF2-40B4-BE49-F238E27FC236}">
                <a16:creationId xmlns:a16="http://schemas.microsoft.com/office/drawing/2014/main" id="{EAC7498F-73BD-488A-8918-D651A2DA824F}"/>
              </a:ext>
            </a:extLst>
          </p:cNvPr>
          <p:cNvPicPr>
            <a:picLocks noChangeAspect="1"/>
          </p:cNvPicPr>
          <p:nvPr/>
        </p:nvPicPr>
        <p:blipFill>
          <a:blip r:embed="rId9"/>
          <a:stretch>
            <a:fillRect/>
          </a:stretch>
        </p:blipFill>
        <p:spPr>
          <a:xfrm>
            <a:off x="461769" y="4044301"/>
            <a:ext cx="914446" cy="914446"/>
          </a:xfrm>
          <a:prstGeom prst="rect">
            <a:avLst/>
          </a:prstGeom>
        </p:spPr>
      </p:pic>
      <p:pic>
        <p:nvPicPr>
          <p:cNvPr id="29" name="図 28">
            <a:extLst>
              <a:ext uri="{FF2B5EF4-FFF2-40B4-BE49-F238E27FC236}">
                <a16:creationId xmlns:a16="http://schemas.microsoft.com/office/drawing/2014/main" id="{47275185-BA5E-4F36-8BE7-8A81F238C3C6}"/>
              </a:ext>
            </a:extLst>
          </p:cNvPr>
          <p:cNvPicPr>
            <a:picLocks noChangeAspect="1"/>
          </p:cNvPicPr>
          <p:nvPr/>
        </p:nvPicPr>
        <p:blipFill>
          <a:blip r:embed="rId10"/>
          <a:stretch>
            <a:fillRect/>
          </a:stretch>
        </p:blipFill>
        <p:spPr>
          <a:xfrm>
            <a:off x="445722" y="5059650"/>
            <a:ext cx="914446" cy="914446"/>
          </a:xfrm>
          <a:prstGeom prst="rect">
            <a:avLst/>
          </a:prstGeom>
        </p:spPr>
      </p:pic>
      <p:pic>
        <p:nvPicPr>
          <p:cNvPr id="30" name="図 29">
            <a:extLst>
              <a:ext uri="{FF2B5EF4-FFF2-40B4-BE49-F238E27FC236}">
                <a16:creationId xmlns:a16="http://schemas.microsoft.com/office/drawing/2014/main" id="{4C214278-F144-46A4-99CD-FCC22675A1C3}"/>
              </a:ext>
            </a:extLst>
          </p:cNvPr>
          <p:cNvPicPr>
            <a:picLocks noChangeAspect="1"/>
          </p:cNvPicPr>
          <p:nvPr/>
        </p:nvPicPr>
        <p:blipFill>
          <a:blip r:embed="rId11"/>
          <a:stretch>
            <a:fillRect/>
          </a:stretch>
        </p:blipFill>
        <p:spPr>
          <a:xfrm>
            <a:off x="3456000" y="4482085"/>
            <a:ext cx="3030465" cy="1379098"/>
          </a:xfrm>
          <a:prstGeom prst="rect">
            <a:avLst/>
          </a:prstGeom>
        </p:spPr>
      </p:pic>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Project</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Roboto" panose="020B0600070205080204" charset="0"/>
                <a:ea typeface="Roboto" panose="020B0600070205080204" charset="0"/>
              </a:rPr>
              <a:t>Website: </a:t>
            </a:r>
            <a:r>
              <a:rPr lang="en-US" altLang="ja-JP" dirty="0">
                <a:latin typeface="Roboto" panose="020B0600070205080204" charset="0"/>
                <a:ea typeface="Roboto" panose="020B0600070205080204" charset="0"/>
                <a:hlinkClick r:id="rId3"/>
              </a:rPr>
              <a:t>https://www.openchainproject.org/</a:t>
            </a:r>
            <a:endParaRPr lang="en-US" altLang="ja-JP" dirty="0">
              <a:latin typeface="Roboto" panose="020B0600070205080204" charset="0"/>
              <a:ea typeface="Roboto" panose="020B0600070205080204" charset="0"/>
            </a:endParaRPr>
          </a:p>
          <a:p>
            <a:pPr marL="342900" lvl="0" indent="-342900">
              <a:buFont typeface="Wingdings" pitchFamily="2" charset="2"/>
              <a:buChar char="u"/>
            </a:pPr>
            <a:r>
              <a:rPr lang="en-US" altLang="ja-JP" dirty="0"/>
              <a:t>Mailing List: </a:t>
            </a:r>
            <a:r>
              <a:rPr lang="en-US" altLang="ja-JP" dirty="0">
                <a:hlinkClick r:id="rId4"/>
              </a:rPr>
              <a:t>https://lists.openchainproject.org/g/main</a:t>
            </a:r>
            <a:endParaRPr lang="en-US" altLang="ja-JP" dirty="0"/>
          </a:p>
          <a:p>
            <a:pPr marL="1076325" lvl="0" indent="-342900">
              <a:buFont typeface="Wingdings" panose="05000000000000000000" pitchFamily="2" charset="2"/>
              <a:buChar char="ü"/>
            </a:pPr>
            <a:r>
              <a:rPr lang="en-US" altLang="ja-JP" dirty="0"/>
              <a:t>OpenChain Project Main</a:t>
            </a:r>
          </a:p>
          <a:p>
            <a:pPr marL="1076325" lvl="0" indent="-342900">
              <a:buFont typeface="Wingdings" panose="05000000000000000000" pitchFamily="2" charset="2"/>
              <a:buChar char="ü"/>
            </a:pPr>
            <a:r>
              <a:rPr lang="en-US" altLang="ja-JP" dirty="0"/>
              <a:t>Specification</a:t>
            </a:r>
          </a:p>
          <a:p>
            <a:pPr marL="342900" lvl="0" indent="-342900">
              <a:buFont typeface="Wingdings" pitchFamily="2" charset="2"/>
              <a:buChar char="u"/>
            </a:pPr>
            <a:r>
              <a:rPr lang="en-US" altLang="ja-JP" dirty="0">
                <a:latin typeface="Roboto" panose="020B0600070205080204" charset="0"/>
                <a:ea typeface="Roboto" panose="020B0600070205080204" charset="0"/>
              </a:rPr>
              <a:t>Work Team Conference Call </a:t>
            </a:r>
            <a:r>
              <a:rPr lang="en-US" altLang="ja-JP" dirty="0">
                <a:latin typeface="+mn-ea"/>
                <a:ea typeface="+mn-ea"/>
              </a:rPr>
              <a:t>(</a:t>
            </a:r>
            <a:r>
              <a:rPr lang="ja-JP" altLang="en-US" dirty="0">
                <a:latin typeface="+mn-ea"/>
                <a:ea typeface="+mn-ea"/>
              </a:rPr>
              <a:t>電話会議</a:t>
            </a:r>
            <a:r>
              <a:rPr lang="en-US" altLang="ja-JP" dirty="0">
                <a:latin typeface="+mn-ea"/>
                <a:ea typeface="+mn-ea"/>
              </a:rPr>
              <a:t>)</a:t>
            </a:r>
          </a:p>
          <a:p>
            <a:pPr marL="628650" lvl="0" indent="0">
              <a:buNone/>
            </a:pPr>
            <a:r>
              <a:rPr lang="en-US" altLang="ja-JP" dirty="0">
                <a:latin typeface="Roboto" panose="020B0600070205080204" charset="0"/>
                <a:ea typeface="Roboto" panose="020B0600070205080204" charset="0"/>
                <a:hlinkClick r:id="rId5"/>
              </a:rPr>
              <a:t>https://www.uberconference.com/room/openchainproject</a:t>
            </a:r>
            <a:endParaRPr lang="en-US" altLang="ja-JP" dirty="0">
              <a:latin typeface="Roboto" panose="020B0600070205080204" charset="0"/>
              <a:ea typeface="Roboto" panose="020B0600070205080204" charset="0"/>
            </a:endParaRPr>
          </a:p>
          <a:p>
            <a:pPr marL="1057275" indent="-342900">
              <a:buFont typeface="Wingdings" panose="05000000000000000000" pitchFamily="2" charset="2"/>
              <a:buChar char="ü"/>
            </a:pPr>
            <a:r>
              <a:rPr lang="ja-JP" altLang="en-US" dirty="0">
                <a:latin typeface="+mn-ea"/>
                <a:ea typeface="+mn-ea"/>
              </a:rPr>
              <a:t>米国西海岸時間　第１月曜日 </a:t>
            </a:r>
            <a:r>
              <a:rPr lang="en-US" altLang="ja-JP" dirty="0">
                <a:latin typeface="+mn-ea"/>
                <a:ea typeface="+mn-ea"/>
              </a:rPr>
              <a:t>9AM</a:t>
            </a:r>
          </a:p>
          <a:p>
            <a:pPr marL="1076325" indent="0">
              <a:buNone/>
            </a:pPr>
            <a:r>
              <a:rPr lang="ja-JP" altLang="en-US" dirty="0">
                <a:latin typeface="+mn-ea"/>
                <a:ea typeface="+mn-ea"/>
              </a:rPr>
              <a:t>日本時間 午前</a:t>
            </a:r>
            <a:r>
              <a:rPr lang="en-US" altLang="ja-JP" dirty="0">
                <a:latin typeface="+mn-ea"/>
                <a:ea typeface="+mn-ea"/>
              </a:rPr>
              <a:t>1</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2</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1057275" indent="-342900">
              <a:buFont typeface="Wingdings" panose="05000000000000000000" pitchFamily="2" charset="2"/>
              <a:buChar char="ü"/>
            </a:pPr>
            <a:r>
              <a:rPr lang="ja-JP" altLang="en-US" dirty="0">
                <a:latin typeface="+mn-ea"/>
                <a:ea typeface="+mn-ea"/>
              </a:rPr>
              <a:t>米国西海岸時間　第３月曜日 </a:t>
            </a:r>
            <a:r>
              <a:rPr lang="en-US" altLang="ja-JP" dirty="0">
                <a:latin typeface="+mn-ea"/>
                <a:ea typeface="+mn-ea"/>
              </a:rPr>
              <a:t>5PM</a:t>
            </a:r>
          </a:p>
          <a:p>
            <a:pPr marL="1076325" indent="0">
              <a:buNone/>
            </a:pPr>
            <a:r>
              <a:rPr lang="ja-JP" altLang="en-US" dirty="0">
                <a:latin typeface="+mn-ea"/>
                <a:ea typeface="+mn-ea"/>
              </a:rPr>
              <a:t>日本時間 午前</a:t>
            </a:r>
            <a:r>
              <a:rPr lang="en-US" altLang="ja-JP" dirty="0">
                <a:latin typeface="+mn-ea"/>
                <a:ea typeface="+mn-ea"/>
              </a:rPr>
              <a:t>9</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10</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342900" indent="-342900">
              <a:buFont typeface="Wingdings" pitchFamily="2" charset="2"/>
              <a:buChar char="u"/>
            </a:pPr>
            <a:r>
              <a:rPr lang="en-US" altLang="ja-JP" dirty="0">
                <a:latin typeface="+mn-ea"/>
                <a:ea typeface="+mn-ea"/>
              </a:rPr>
              <a:t>GitHub: </a:t>
            </a:r>
            <a:r>
              <a:rPr lang="en-US" altLang="ja-JP" dirty="0">
                <a:hlinkClick r:id="rId6"/>
              </a:rPr>
              <a:t>https://github.com/OpenChain-Project/</a:t>
            </a:r>
            <a:endParaRPr lang="en-US" altLang="ja-JP" dirty="0"/>
          </a:p>
        </p:txBody>
      </p:sp>
    </p:spTree>
    <p:extLst>
      <p:ext uri="{BB962C8B-B14F-4D97-AF65-F5344CB8AC3E}">
        <p14:creationId xmlns:p14="http://schemas.microsoft.com/office/powerpoint/2010/main" val="33344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1800" dirty="0">
                <a:latin typeface="+mn-ea"/>
                <a:ea typeface="+mn-ea"/>
              </a:rPr>
              <a:t>第</a:t>
            </a:r>
            <a:r>
              <a:rPr lang="en-US" altLang="ja-JP" sz="1800" dirty="0">
                <a:latin typeface="+mn-ea"/>
                <a:ea typeface="+mn-ea"/>
              </a:rPr>
              <a:t>1</a:t>
            </a:r>
            <a:r>
              <a:rPr lang="ja-JP" altLang="en-US" sz="1800" dirty="0">
                <a:latin typeface="+mn-ea"/>
                <a:ea typeface="+mn-ea"/>
              </a:rPr>
              <a:t>回 会合 </a:t>
            </a:r>
            <a:r>
              <a:rPr lang="en-US" altLang="ja-JP" sz="1800" dirty="0">
                <a:latin typeface="+mn-ea"/>
                <a:ea typeface="+mn-ea"/>
              </a:rPr>
              <a:t>2017/12/27 @</a:t>
            </a:r>
            <a:r>
              <a:rPr lang="ja-JP" altLang="en-US" sz="1800" dirty="0">
                <a:latin typeface="+mn-ea"/>
                <a:ea typeface="+mn-ea"/>
              </a:rPr>
              <a:t>ソニー本社 クリエイティブラウンジ</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2</a:t>
            </a:r>
            <a:r>
              <a:rPr lang="ja-JP" altLang="en-US" sz="1800" dirty="0">
                <a:latin typeface="+mn-ea"/>
                <a:ea typeface="+mn-ea"/>
              </a:rPr>
              <a:t>回 会合 </a:t>
            </a:r>
            <a:r>
              <a:rPr lang="en-US" altLang="ja-JP" sz="1800" dirty="0">
                <a:latin typeface="+mn-ea"/>
                <a:ea typeface="+mn-ea"/>
              </a:rPr>
              <a:t>2018/2/22 @</a:t>
            </a:r>
            <a:r>
              <a:rPr lang="ja-JP" altLang="en-US" sz="1800" dirty="0">
                <a:latin typeface="+mn-ea"/>
                <a:ea typeface="+mn-ea"/>
              </a:rPr>
              <a:t>日立 </a:t>
            </a:r>
            <a:r>
              <a:rPr lang="en-US" altLang="ja-JP" sz="1800" dirty="0">
                <a:latin typeface="+mn-ea"/>
                <a:ea typeface="+mn-ea"/>
              </a:rPr>
              <a:t>(</a:t>
            </a:r>
            <a:r>
              <a:rPr lang="ja-JP" altLang="en-US" sz="1800" dirty="0">
                <a:latin typeface="+mn-ea"/>
                <a:ea typeface="+mn-ea"/>
              </a:rPr>
              <a:t>品川オフィス</a:t>
            </a:r>
            <a:r>
              <a:rPr lang="en-US" altLang="ja-JP" sz="1800" dirty="0">
                <a:latin typeface="+mn-ea"/>
                <a:ea typeface="+mn-ea"/>
              </a:rPr>
              <a:t>)</a:t>
            </a:r>
            <a:r>
              <a:rPr lang="ja-JP" altLang="en-US" sz="1800" dirty="0">
                <a:latin typeface="+mn-ea"/>
                <a:ea typeface="+mn-ea"/>
              </a:rPr>
              <a:t> </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3</a:t>
            </a:r>
            <a:r>
              <a:rPr lang="ja-JP" altLang="en-US" sz="1800" dirty="0">
                <a:latin typeface="+mn-ea"/>
                <a:ea typeface="+mn-ea"/>
              </a:rPr>
              <a:t>回 会合 </a:t>
            </a:r>
            <a:r>
              <a:rPr lang="en-US" altLang="ja-JP" sz="1800" dirty="0">
                <a:latin typeface="+mn-ea"/>
                <a:ea typeface="+mn-ea"/>
              </a:rPr>
              <a:t>2018/4/19 @Panasonic (Wonder Lab Osaka)</a:t>
            </a:r>
          </a:p>
          <a:p>
            <a:pPr marL="342900" indent="-342900">
              <a:buFont typeface="Wingdings" pitchFamily="2" charset="2"/>
              <a:buChar char="u"/>
            </a:pPr>
            <a:r>
              <a:rPr lang="en-US" altLang="ja-JP" sz="1800" dirty="0">
                <a:latin typeface="+mn-ea"/>
                <a:ea typeface="+mn-ea"/>
              </a:rPr>
              <a:t>Ad hoc</a:t>
            </a:r>
            <a:r>
              <a:rPr lang="ja-JP" altLang="en-US" sz="1800" dirty="0">
                <a:latin typeface="+mn-ea"/>
                <a:ea typeface="+mn-ea"/>
              </a:rPr>
              <a:t>会合 </a:t>
            </a:r>
            <a:r>
              <a:rPr lang="en-US" altLang="ja-JP" sz="1800" dirty="0">
                <a:latin typeface="+mn-ea"/>
                <a:ea typeface="+mn-ea"/>
              </a:rPr>
              <a:t>2018/6/8</a:t>
            </a:r>
            <a:r>
              <a:rPr lang="en-US" altLang="ja-JP" sz="1800" dirty="0">
                <a:latin typeface="+mn-ea"/>
              </a:rPr>
              <a:t> @</a:t>
            </a:r>
            <a:r>
              <a:rPr lang="ja-JP" altLang="en-US" sz="1800" dirty="0">
                <a:latin typeface="+mn-ea"/>
                <a:ea typeface="+mn-ea"/>
              </a:rPr>
              <a:t>ソニー本社 クリエイティブラウンジ</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4</a:t>
            </a:r>
            <a:r>
              <a:rPr lang="ja-JP" altLang="en-US" sz="1800" dirty="0">
                <a:latin typeface="+mn-ea"/>
                <a:ea typeface="+mn-ea"/>
              </a:rPr>
              <a:t>回 会合 </a:t>
            </a:r>
            <a:r>
              <a:rPr lang="en-US" altLang="ja-JP" sz="1800" dirty="0">
                <a:latin typeface="+mn-ea"/>
                <a:ea typeface="+mn-ea"/>
              </a:rPr>
              <a:t>2018/6/13</a:t>
            </a:r>
            <a:r>
              <a:rPr lang="en-US" altLang="ja-JP" sz="1800" dirty="0">
                <a:latin typeface="+mn-ea"/>
              </a:rPr>
              <a:t> @</a:t>
            </a:r>
            <a:r>
              <a:rPr lang="ja-JP" altLang="en-US" sz="1800" dirty="0">
                <a:latin typeface="+mn-ea"/>
                <a:ea typeface="+mn-ea"/>
              </a:rPr>
              <a:t>トヨタ自動車名古屋オフィス</a:t>
            </a:r>
            <a:endParaRPr lang="en-US" altLang="ja-JP" sz="1800" dirty="0">
              <a:latin typeface="+mn-ea"/>
              <a:ea typeface="+mn-ea"/>
            </a:endParaRPr>
          </a:p>
          <a:p>
            <a:pPr marL="342900" indent="-342900">
              <a:buFont typeface="Wingdings" pitchFamily="2" charset="2"/>
              <a:buChar char="u"/>
            </a:pPr>
            <a:r>
              <a:rPr lang="zh-TW" altLang="en-US" sz="1800" dirty="0">
                <a:latin typeface="ＭＳ Ｐゴシック" panose="020B0600070205080204" pitchFamily="50" charset="-128"/>
                <a:ea typeface="ＭＳ Ｐゴシック" panose="020B0600070205080204" pitchFamily="50" charset="-128"/>
              </a:rPr>
              <a:t>第</a:t>
            </a:r>
            <a:r>
              <a:rPr lang="en-US" altLang="zh-TW" sz="1800" dirty="0">
                <a:latin typeface="ＭＳ Ｐゴシック" panose="020B0600070205080204" pitchFamily="50" charset="-128"/>
                <a:ea typeface="ＭＳ Ｐゴシック" panose="020B0600070205080204" pitchFamily="50" charset="-128"/>
              </a:rPr>
              <a:t>5</a:t>
            </a:r>
            <a:r>
              <a:rPr lang="zh-TW" altLang="en-US" sz="1800" dirty="0">
                <a:latin typeface="ＭＳ Ｐゴシック" panose="020B0600070205080204" pitchFamily="50" charset="-128"/>
                <a:ea typeface="ＭＳ Ｐゴシック" panose="020B0600070205080204" pitchFamily="50" charset="-128"/>
              </a:rPr>
              <a:t>回 会合 </a:t>
            </a:r>
            <a:r>
              <a:rPr lang="en-US" altLang="zh-TW" sz="1800" dirty="0">
                <a:latin typeface="ＭＳ Ｐゴシック" panose="020B0600070205080204" pitchFamily="50" charset="-128"/>
                <a:ea typeface="ＭＳ Ｐゴシック" panose="020B0600070205080204" pitchFamily="50" charset="-128"/>
              </a:rPr>
              <a:t>2018/8/31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富士通川崎工場</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6</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2018/10/31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東芝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ラゾーナ川崎東芝ビル</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1800" dirty="0">
                <a:latin typeface="+mn-ea"/>
              </a:rPr>
              <a:t>Ad hoc</a:t>
            </a:r>
            <a:r>
              <a:rPr lang="ja-JP" altLang="en-US" sz="1800" dirty="0">
                <a:latin typeface="ＭＳ Ｐゴシック" panose="020B0600070205080204" pitchFamily="50" charset="-128"/>
                <a:ea typeface="ＭＳ Ｐゴシック" panose="020B0600070205080204" pitchFamily="50" charset="-128"/>
              </a:rPr>
              <a:t>会合 </a:t>
            </a:r>
            <a:r>
              <a:rPr lang="en-US" altLang="ja-JP" sz="1800" dirty="0">
                <a:latin typeface="ＭＳ Ｐゴシック" panose="020B0600070205080204" pitchFamily="50" charset="-128"/>
                <a:ea typeface="ＭＳ Ｐゴシック" panose="020B0600070205080204" pitchFamily="50" charset="-128"/>
              </a:rPr>
              <a:t>2018/11/20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デンソーテン</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7</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2018/12/5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8</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2019/2/28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三菱電機 本社</a:t>
            </a:r>
            <a:endParaRPr lang="en-US" altLang="zh-TW"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9</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2019/4/18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デンソーテン</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1800" dirty="0">
                <a:latin typeface="+mn-ea"/>
              </a:rPr>
              <a:t>Ad hoc</a:t>
            </a:r>
            <a:r>
              <a:rPr lang="ja-JP" altLang="en-US" sz="1800" dirty="0">
                <a:latin typeface="ＭＳ Ｐゴシック" panose="020B0600070205080204" pitchFamily="50" charset="-128"/>
                <a:ea typeface="ＭＳ Ｐゴシック" panose="020B0600070205080204" pitchFamily="50" charset="-128"/>
              </a:rPr>
              <a:t>会合 </a:t>
            </a:r>
            <a:r>
              <a:rPr lang="en-US" altLang="ja-JP" sz="1800" dirty="0">
                <a:latin typeface="ＭＳ Ｐゴシック" panose="020B0600070205080204" pitchFamily="50" charset="-128"/>
                <a:ea typeface="ＭＳ Ｐゴシック" panose="020B0600070205080204" pitchFamily="50" charset="-128"/>
              </a:rPr>
              <a:t>2019/6/19 </a:t>
            </a:r>
            <a:r>
              <a:rPr lang="en-US" altLang="ja-JP" sz="1800" dirty="0">
                <a:latin typeface="+mn-ea"/>
              </a:rPr>
              <a:t>@</a:t>
            </a:r>
            <a:r>
              <a:rPr lang="en-US" altLang="ja-JP" sz="1800" dirty="0" err="1">
                <a:latin typeface="ＭＳ Ｐゴシック" panose="020B0600070205080204" pitchFamily="50" charset="-128"/>
                <a:ea typeface="ＭＳ Ｐゴシック" panose="020B0600070205080204" pitchFamily="50" charset="-128"/>
              </a:rPr>
              <a:t>DeNA</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10</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2019/7/16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蒲田ソリューションスクエア</a:t>
            </a:r>
            <a:r>
              <a:rPr lang="en-US" altLang="ja-JP" sz="1800" dirty="0">
                <a:latin typeface="ＭＳ Ｐゴシック" panose="020B0600070205080204" pitchFamily="50" charset="-128"/>
                <a:ea typeface="ＭＳ Ｐゴシック" panose="020B0600070205080204" pitchFamily="50" charset="-128"/>
              </a:rPr>
              <a:t>)</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11</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2019/9/19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オリンパス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技術開発センター宇津木</a:t>
            </a:r>
            <a:r>
              <a:rPr lang="en-US" altLang="ja-JP" sz="1800" dirty="0">
                <a:latin typeface="ＭＳ Ｐゴシック" panose="020B0600070205080204" pitchFamily="50" charset="-128"/>
                <a:ea typeface="ＭＳ Ｐゴシック" panose="020B0600070205080204" pitchFamily="50" charset="-128"/>
              </a:rPr>
              <a:t>)</a:t>
            </a:r>
          </a:p>
          <a:p>
            <a:pPr marL="0" indent="0">
              <a:buNone/>
            </a:pPr>
            <a:r>
              <a:rPr lang="en-US" altLang="ja-JP" sz="1800" dirty="0">
                <a:hlinkClick r:id="rId3"/>
              </a:rPr>
              <a:t>https://wiki.linuxfoundation.org/openchain/openchain-japanese-working-group</a:t>
            </a:r>
            <a:endParaRPr lang="en-US" altLang="ja-JP" sz="1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3904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OpenChain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Mailing List</a:t>
            </a:r>
            <a:endParaRPr lang="en-US" sz="4000" b="0" i="0" u="none" strike="noStrike" cap="none" dirty="0">
              <a:solidFill>
                <a:srgbClr val="D2533C"/>
              </a:solidFill>
              <a:latin typeface="+mj-ea"/>
              <a:ea typeface="+mj-ea"/>
              <a:cs typeface="Roboto"/>
              <a:sym typeface="Roboto"/>
            </a:endParaRPr>
          </a:p>
        </p:txBody>
      </p:sp>
      <p:graphicFrame>
        <p:nvGraphicFramePr>
          <p:cNvPr id="5" name="グラフ 4">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604516381"/>
              </p:ext>
            </p:extLst>
          </p:nvPr>
        </p:nvGraphicFramePr>
        <p:xfrm>
          <a:off x="1373981" y="1703468"/>
          <a:ext cx="7158038" cy="4610100"/>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601072" y="2492896"/>
            <a:ext cx="2525050" cy="338554"/>
          </a:xfrm>
          <a:prstGeom prst="rect">
            <a:avLst/>
          </a:prstGeom>
          <a:noFill/>
        </p:spPr>
        <p:txBody>
          <a:bodyPr wrap="none" rtlCol="0">
            <a:spAutoFit/>
          </a:bodyPr>
          <a:lstStyle/>
          <a:p>
            <a:r>
              <a:rPr kumimoji="1" lang="en-US" altLang="ja-JP" sz="1600" dirty="0">
                <a:latin typeface="+mn-ea"/>
                <a:ea typeface="+mn-ea"/>
              </a:rPr>
              <a:t>12</a:t>
            </a:r>
            <a:r>
              <a:rPr kumimoji="1" lang="ja-JP" altLang="en-US" sz="1600" dirty="0">
                <a:latin typeface="+mn-ea"/>
                <a:ea typeface="+mn-ea"/>
              </a:rPr>
              <a:t>月</a:t>
            </a:r>
            <a:r>
              <a:rPr kumimoji="1" lang="en-US" altLang="ja-JP" sz="1600" dirty="0">
                <a:latin typeface="+mn-ea"/>
                <a:ea typeface="+mn-ea"/>
              </a:rPr>
              <a:t>17</a:t>
            </a:r>
            <a:r>
              <a:rPr kumimoji="1" lang="ja-JP" altLang="en-US" sz="1600" dirty="0">
                <a:latin typeface="+mn-ea"/>
                <a:ea typeface="+mn-ea"/>
              </a:rPr>
              <a:t>日時点で</a:t>
            </a:r>
            <a:r>
              <a:rPr kumimoji="1" lang="en-US" altLang="ja-JP" sz="1600" dirty="0">
                <a:latin typeface="+mn-ea"/>
                <a:ea typeface="+mn-ea"/>
              </a:rPr>
              <a:t>179</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Japan WG</a:t>
            </a:r>
            <a:r>
              <a:rPr lang="ja-JP" altLang="en-US" dirty="0">
                <a:solidFill>
                  <a:srgbClr val="D2533C"/>
                </a:solidFill>
                <a:latin typeface="+mj-ea"/>
                <a:ea typeface="+mj-ea"/>
              </a:rPr>
              <a:t> </a:t>
            </a:r>
            <a:r>
              <a:rPr lang="en-US" altLang="ja-JP" dirty="0">
                <a:solidFill>
                  <a:srgbClr val="D2533C"/>
                </a:solidFill>
                <a:latin typeface="+mj-ea"/>
                <a:ea typeface="+mj-ea"/>
              </a:rPr>
              <a:t>ML &amp; Slack</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indent="-342900">
              <a:buFont typeface="Wingdings" pitchFamily="2" charset="2"/>
              <a:buChar char="u"/>
            </a:pPr>
            <a:r>
              <a:rPr lang="en-US" altLang="ja-JP" dirty="0">
                <a:latin typeface="+mn-ea"/>
                <a:ea typeface="+mn-ea"/>
              </a:rPr>
              <a:t>2019/10/30</a:t>
            </a:r>
            <a:r>
              <a:rPr lang="ja-JP" altLang="en-US" dirty="0">
                <a:latin typeface="+mn-ea"/>
                <a:ea typeface="+mn-ea"/>
              </a:rPr>
              <a:t>以降、メーリングリストの参加方法が変わりました</a:t>
            </a:r>
            <a:endParaRPr lang="en-US" altLang="ja-JP" dirty="0"/>
          </a:p>
          <a:p>
            <a:pPr marL="542925" indent="0">
              <a:buNone/>
            </a:pPr>
            <a:r>
              <a:rPr lang="ja-JP" altLang="en-US" sz="2000" dirty="0">
                <a:latin typeface="+mn-ea"/>
                <a:ea typeface="+mn-ea"/>
              </a:rPr>
              <a:t>各メーリングリストに参加するには、それぞれ下記のアドレスにメールを送信してください。本文の記載は不要です。</a:t>
            </a:r>
            <a:endParaRPr lang="en-US" altLang="ja-JP" sz="2000" dirty="0">
              <a:latin typeface="+mn-ea"/>
              <a:ea typeface="+mn-ea"/>
            </a:endParaRPr>
          </a:p>
          <a:p>
            <a:pPr marL="714375" indent="-266700">
              <a:buFont typeface="Wingdings" panose="05000000000000000000" pitchFamily="2" charset="2"/>
              <a:buChar char="ü"/>
            </a:pPr>
            <a:r>
              <a:rPr lang="en-US" altLang="ja-JP" dirty="0">
                <a:latin typeface="+mn-ea"/>
                <a:ea typeface="+mn-ea"/>
              </a:rPr>
              <a:t>OpenChain Japan WG ML: </a:t>
            </a:r>
          </a:p>
          <a:p>
            <a:pPr marL="990600" indent="0">
              <a:buNone/>
            </a:pPr>
            <a:r>
              <a:rPr lang="en-US" altLang="ja-JP" dirty="0">
                <a:latin typeface="+mn-ea"/>
                <a:ea typeface="+mn-ea"/>
                <a:hlinkClick r:id="rId3"/>
              </a:rPr>
              <a:t>japan-wg+subscribe@lists.openchainproject.org</a:t>
            </a:r>
            <a:endParaRPr lang="en-US" altLang="ja-JP" dirty="0">
              <a:latin typeface="+mn-ea"/>
              <a:ea typeface="+mn-ea"/>
            </a:endParaRPr>
          </a:p>
          <a:p>
            <a:pPr marL="714375" indent="-266700">
              <a:buFont typeface="Wingdings" panose="05000000000000000000" pitchFamily="2" charset="2"/>
              <a:buChar char="ü"/>
            </a:pPr>
            <a:r>
              <a:rPr lang="ja-JP" altLang="en-US" dirty="0">
                <a:latin typeface="+mn-ea"/>
                <a:ea typeface="+mn-ea"/>
              </a:rPr>
              <a:t>ライセンス情報 </a:t>
            </a:r>
            <a:r>
              <a:rPr lang="en-US" altLang="ja-JP" dirty="0">
                <a:latin typeface="+mn-ea"/>
                <a:ea typeface="+mn-ea"/>
              </a:rPr>
              <a:t>SWG ML: </a:t>
            </a:r>
          </a:p>
          <a:p>
            <a:pPr marL="990600" indent="0">
              <a:buNone/>
            </a:pPr>
            <a:r>
              <a:rPr lang="en-US" altLang="ja-JP" dirty="0">
                <a:latin typeface="+mn-ea"/>
                <a:ea typeface="+mn-ea"/>
                <a:hlinkClick r:id="rId4"/>
              </a:rPr>
              <a:t>japan-sg-licensing+subscribe@lists.openchainproject.org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Planning SWG ML: </a:t>
            </a:r>
          </a:p>
          <a:p>
            <a:pPr marL="990600" indent="0">
              <a:buNone/>
            </a:pPr>
            <a:r>
              <a:rPr lang="en-US" altLang="ja-JP" dirty="0">
                <a:latin typeface="+mn-ea"/>
                <a:ea typeface="+mn-ea"/>
                <a:hlinkClick r:id="rId5"/>
              </a:rPr>
              <a:t>japan-sg-planning+subscribe@lists.openchainproject.org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Tooling SWG ML: </a:t>
            </a:r>
          </a:p>
          <a:p>
            <a:pPr marL="990600" indent="0">
              <a:buNone/>
            </a:pPr>
            <a:r>
              <a:rPr lang="en-US" altLang="ja-JP" dirty="0">
                <a:latin typeface="+mn-ea"/>
                <a:ea typeface="+mn-ea"/>
                <a:hlinkClick r:id="rId6"/>
              </a:rPr>
              <a:t>japan-sg-tooling+subscribe@lists.openchainproject.org</a:t>
            </a:r>
            <a:endParaRPr lang="en-US" altLang="ja-JP" dirty="0">
              <a:latin typeface="+mn-ea"/>
              <a:ea typeface="+mn-ea"/>
            </a:endParaRPr>
          </a:p>
          <a:p>
            <a:pPr marL="428625" indent="-342900">
              <a:buFont typeface="Wingdings" panose="05000000000000000000" pitchFamily="2" charset="2"/>
              <a:buChar char="u"/>
            </a:pPr>
            <a:r>
              <a:rPr lang="en-US" altLang="ja-JP" dirty="0">
                <a:latin typeface="+mn-ea"/>
              </a:rPr>
              <a:t>Slack: https://openchain-japanwg.slack.com/</a:t>
            </a:r>
          </a:p>
        </p:txBody>
      </p:sp>
    </p:spTree>
    <p:extLst>
      <p:ext uri="{BB962C8B-B14F-4D97-AF65-F5344CB8AC3E}">
        <p14:creationId xmlns:p14="http://schemas.microsoft.com/office/powerpoint/2010/main" val="199050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青木、浅羽、阿部、今田、遠藤、大内、大崎、大和田、加藤、小泉、小保田、島、忍頂寺、山本、米嶋、渡邊</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10/18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12</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rPr>
              <a:t>並行セッションに関する議論</a:t>
            </a:r>
            <a:endParaRPr lang="en-US" altLang="ja-JP" sz="1950" dirty="0">
              <a:solidFill>
                <a:prstClr val="black"/>
              </a:solidFill>
              <a:latin typeface="Calibri"/>
            </a:endParaRPr>
          </a:p>
          <a:p>
            <a:pPr marL="928688" lvl="2" indent="-185738" defTabSz="742950">
              <a:defRPr/>
            </a:pPr>
            <a:r>
              <a:rPr lang="en-US" altLang="ja-JP" sz="1950" dirty="0">
                <a:solidFill>
                  <a:prstClr val="black"/>
                </a:solidFill>
                <a:latin typeface="Calibri"/>
              </a:rPr>
              <a:t>Lightning</a:t>
            </a:r>
            <a:r>
              <a:rPr lang="ja-JP" altLang="en-US" sz="1950" dirty="0">
                <a:solidFill>
                  <a:prstClr val="black"/>
                </a:solidFill>
                <a:latin typeface="Calibri"/>
              </a:rPr>
              <a:t> </a:t>
            </a:r>
            <a:r>
              <a:rPr lang="en-US" altLang="ja-JP" sz="1950" dirty="0">
                <a:solidFill>
                  <a:prstClr val="black"/>
                </a:solidFill>
                <a:latin typeface="Calibri"/>
              </a:rPr>
              <a:t>Talk</a:t>
            </a:r>
            <a:r>
              <a:rPr lang="ja-JP" altLang="en-US" sz="1950" dirty="0">
                <a:solidFill>
                  <a:prstClr val="black"/>
                </a:solidFill>
                <a:latin typeface="Calibri"/>
              </a:rPr>
              <a:t>に関する議論</a:t>
            </a:r>
            <a:endParaRPr lang="en-US" altLang="ja-JP" sz="1950" dirty="0">
              <a:solidFill>
                <a:prstClr val="black"/>
              </a:solidFill>
              <a:latin typeface="Calibri"/>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fontScale="90000"/>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kumimoji="1"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28</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V3</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FAQ:20</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CC0-1.0</a:t>
            </a:r>
            <a:r>
              <a:rPr lang="ja-JP" altLang="en-US"/>
              <a:t>（パブリックドメイン）</a:t>
            </a:r>
            <a:endParaRPr kumimoji="1" lang="ja-JP" altLang="en-US"/>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2" y="1156103"/>
            <a:ext cx="1465466" cy="307777"/>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FAQ</a:t>
            </a:r>
            <a:r>
              <a:rPr kumimoji="1" lang="ja-JP" altLang="en-US" dirty="0">
                <a:latin typeface="Meiryo UI" panose="020B0604030504040204" pitchFamily="50" charset="-128"/>
                <a:ea typeface="Meiryo UI" panose="020B0604030504040204" pitchFamily="50" charset="-128"/>
              </a:rPr>
              <a:t>サンプル）</a:t>
            </a:r>
          </a:p>
        </p:txBody>
      </p:sp>
    </p:spTree>
    <p:extLst>
      <p:ext uri="{BB962C8B-B14F-4D97-AF65-F5344CB8AC3E}">
        <p14:creationId xmlns:p14="http://schemas.microsoft.com/office/powerpoint/2010/main" val="2616020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1280592" y="5432425"/>
            <a:ext cx="8386514" cy="1003920"/>
          </a:xfrm>
        </p:spPr>
        <p:txBody>
          <a:bodyPr/>
          <a:lstStyle/>
          <a:p>
            <a:pPr algn="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12</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日</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NEC</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（東京）</a:t>
            </a: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2920206"/>
            <a:ext cx="8575104" cy="1927225"/>
          </a:xfrm>
        </p:spPr>
        <p:txBody>
          <a:bodyPr/>
          <a:lstStyle/>
          <a:p>
            <a:r>
              <a:rPr lang="en-US" sz="3600" dirty="0">
                <a:solidFill>
                  <a:srgbClr val="E56B45"/>
                </a:solidFill>
              </a:rPr>
              <a:t>Japan WG</a:t>
            </a:r>
            <a:br>
              <a:rPr lang="en-US" altLang="ja-JP" sz="3600" dirty="0">
                <a:solidFill>
                  <a:srgbClr val="E56B45"/>
                </a:solidFill>
              </a:rPr>
            </a:br>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「役割ごとの教育資料」</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idx="12"/>
          </p:nvPr>
        </p:nvSpPr>
        <p:spPr>
          <a:xfrm>
            <a:off x="9489504" y="6525344"/>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23</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164172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Agenda</a:t>
            </a:r>
          </a:p>
        </p:txBody>
      </p:sp>
      <p:sp>
        <p:nvSpPr>
          <p:cNvPr id="61" name="Shape 61"/>
          <p:cNvSpPr txBox="1">
            <a:spLocks noGrp="1"/>
          </p:cNvSpPr>
          <p:nvPr>
            <p:ph type="body" idx="1"/>
          </p:nvPr>
        </p:nvSpPr>
        <p:spPr>
          <a:xfrm>
            <a:off x="506264" y="1600200"/>
            <a:ext cx="8893471" cy="49530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４社の事例の分析</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コンプライアンスプログラム･バージョンの案作成と日程</a:t>
            </a:r>
            <a:endParaRPr kumimoji="1" lang="en-US" altLang="ja-JP"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スケジュール</a:t>
            </a:r>
            <a:endParaRPr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スライド番号プレースホルダー 1"/>
          <p:cNvSpPr>
            <a:spLocks noGrp="1"/>
          </p:cNvSpPr>
          <p:nvPr>
            <p:ph type="sldNum" idx="12"/>
          </p:nvPr>
        </p:nvSpPr>
        <p:spPr>
          <a:xfrm>
            <a:off x="9523160" y="6556200"/>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24</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3333583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11/25</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アドベントカレンダー投稿：</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12/7</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共通教育資料のコンプライアンスプログラム･バージョンの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idx="12"/>
          </p:nvPr>
        </p:nvSpPr>
        <p:spPr>
          <a:xfrm>
            <a:off x="9523160" y="6556200"/>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25</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2282215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267651"/>
            <a:ext cx="8915399" cy="1887487"/>
          </a:xfrm>
          <a:prstGeom prst="rect">
            <a:avLst/>
          </a:prstGeom>
          <a:noFill/>
          <a:ln>
            <a:noFill/>
          </a:ln>
        </p:spPr>
        <p:txBody>
          <a:bodyPr lIns="91425" tIns="45700" rIns="91425" bIns="45700" anchor="ctr" anchorCtr="0">
            <a:noAutofit/>
          </a:bodyPr>
          <a:lstStyle/>
          <a:p>
            <a:pPr>
              <a:buSzPct val="25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スライド番号プレースホルダー 1"/>
          <p:cNvSpPr>
            <a:spLocks noGrp="1"/>
          </p:cNvSpPr>
          <p:nvPr>
            <p:ph type="sldNum" idx="12"/>
          </p:nvPr>
        </p:nvSpPr>
        <p:spPr>
          <a:xfrm>
            <a:off x="9523160" y="6556200"/>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26</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
        <p:nvSpPr>
          <p:cNvPr id="5" name="Shape 61"/>
          <p:cNvSpPr txBox="1">
            <a:spLocks noGrp="1"/>
          </p:cNvSpPr>
          <p:nvPr>
            <p:ph type="body" idx="1"/>
          </p:nvPr>
        </p:nvSpPr>
        <p:spPr>
          <a:xfrm>
            <a:off x="506264" y="1243454"/>
            <a:ext cx="8893471" cy="5614545"/>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を満たすためにコンプライアンスプログラムの記載は必須</a:t>
            </a:r>
          </a:p>
          <a:p>
            <a:pPr marL="514350" lvl="0" indent="-242888">
              <a:spcBef>
                <a:spcPts val="0"/>
              </a:spcBef>
              <a:buFont typeface="+mj-lt"/>
              <a:buAutoNum type="romanLcPeriod"/>
            </a:pPr>
            <a:r>
              <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Curriculum</a:t>
            </a: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の過不足を配慮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コンプライアンスプログラム･バージョンはカリキュラムの後続資料の位置付け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共通教育資料のコンプライアンスプログラム･バージョンの</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内容の提案</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の一部内容は概略的に、説明する方向で詳細化を図る。</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6000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609604"/>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sz="3600"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36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28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a:t>
            </a: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バージョンの</a:t>
            </a:r>
            <a:br>
              <a:rPr lang="en-US" altLang="ja-JP"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案作成と日程</a:t>
            </a:r>
            <a:endParaRPr lang="en-US" sz="28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600200"/>
            <a:ext cx="9321477" cy="4953000"/>
          </a:xfrm>
          <a:prstGeom prst="rect">
            <a:avLst/>
          </a:prstGeom>
          <a:noFill/>
          <a:ln>
            <a:noFill/>
          </a:ln>
        </p:spPr>
        <p:txBody>
          <a:bodyPr lIns="91425" tIns="45700" rIns="91425" bIns="45700" anchor="t" anchorCtr="0">
            <a:noAutofit/>
          </a:bodyPr>
          <a:lstStyle/>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案作成の検討を通して、下記章立てにて作成中</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Planning SWG</a:t>
            </a:r>
            <a:r>
              <a:rPr lang="ja-JP" altLang="en-US" dirty="0" err="1">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数社でのレビューを反映中</a:t>
            </a:r>
            <a:endPar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レビューの容易さ、改定の容易さを考慮し、</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を実施。</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レビュー指摘事項の、特に</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コンプライアンスプログラム事例とカリキュラム引用部分の表現容易化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に配慮</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ソフトウェア開発者向け</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a:p>
            <a:pPr marL="51435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日本語版の第１次案</a:t>
            </a:r>
            <a:r>
              <a:rPr lang="en-US" altLang="ja-JP"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マークダウン版</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継続してレビューでの指摘事項反映、英語化を推進</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rPr>
              <a:t>各社のレビュー、ご意見をお待ちしています。</a:t>
            </a:r>
            <a:endParaRPr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スライド番号プレースホルダー 1"/>
          <p:cNvSpPr>
            <a:spLocks noGrp="1"/>
          </p:cNvSpPr>
          <p:nvPr>
            <p:ph type="sldNum" idx="12"/>
          </p:nvPr>
        </p:nvSpPr>
        <p:spPr>
          <a:xfrm>
            <a:off x="9523160" y="6556200"/>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27</a:t>
            </a:fld>
            <a:endParaRPr kumimoji="0" lang="en-US" sz="1200" b="0" i="0" u="none" strike="noStrike" kern="0" cap="none" spc="0" normalizeH="0" baseline="0" noProof="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2995643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4</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スケジュール</a:t>
            </a:r>
            <a:endParaRPr lang="en-US" sz="2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6" name="フッター プレースホルダー 1">
            <a:extLst>
              <a:ext uri="{FF2B5EF4-FFF2-40B4-BE49-F238E27FC236}">
                <a16:creationId xmlns:a16="http://schemas.microsoft.com/office/drawing/2014/main" id="{BA50CC38-7271-432F-B127-A3F10336931B}"/>
              </a:ext>
            </a:extLst>
          </p:cNvPr>
          <p:cNvSpPr txBox="1">
            <a:spLocks/>
          </p:cNvSpPr>
          <p:nvPr/>
        </p:nvSpPr>
        <p:spPr>
          <a:xfrm>
            <a:off x="4185295" y="5040807"/>
            <a:ext cx="2895600" cy="3331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srgbClr val="000000"/>
                </a:solidFill>
                <a:effectLst/>
                <a:uLnTx/>
                <a:uFillTx/>
                <a:latin typeface="Arial"/>
                <a:cs typeface="Arial"/>
                <a:sym typeface="Arial"/>
              </a:rPr>
              <a:t>CC0-1.0</a:t>
            </a:r>
            <a:endParaRPr kumimoji="1"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7" name="表 6">
            <a:extLst>
              <a:ext uri="{FF2B5EF4-FFF2-40B4-BE49-F238E27FC236}">
                <a16:creationId xmlns:a16="http://schemas.microsoft.com/office/drawing/2014/main" id="{DBCE1FBD-C8FA-45E8-9060-79BE0F08502F}"/>
              </a:ext>
            </a:extLst>
          </p:cNvPr>
          <p:cNvGraphicFramePr>
            <a:graphicFrameLocks noGrp="1"/>
          </p:cNvGraphicFramePr>
          <p:nvPr/>
        </p:nvGraphicFramePr>
        <p:xfrm>
          <a:off x="1569095" y="1420112"/>
          <a:ext cx="8128000" cy="5243156"/>
        </p:xfrm>
        <a:graphic>
          <a:graphicData uri="http://schemas.openxmlformats.org/drawingml/2006/table">
            <a:tbl>
              <a:tblPr firstRow="1" bandRow="1">
                <a:tableStyleId>{35758FB7-9AC5-4552-8A53-C91805E547FA}</a:tableStyleId>
              </a:tblPr>
              <a:tblGrid>
                <a:gridCol w="1625600">
                  <a:extLst>
                    <a:ext uri="{9D8B030D-6E8A-4147-A177-3AD203B41FA5}">
                      <a16:colId xmlns:a16="http://schemas.microsoft.com/office/drawing/2014/main" val="1300396722"/>
                    </a:ext>
                  </a:extLst>
                </a:gridCol>
                <a:gridCol w="1625600">
                  <a:extLst>
                    <a:ext uri="{9D8B030D-6E8A-4147-A177-3AD203B41FA5}">
                      <a16:colId xmlns:a16="http://schemas.microsoft.com/office/drawing/2014/main" val="2103390708"/>
                    </a:ext>
                  </a:extLst>
                </a:gridCol>
                <a:gridCol w="1625600">
                  <a:extLst>
                    <a:ext uri="{9D8B030D-6E8A-4147-A177-3AD203B41FA5}">
                      <a16:colId xmlns:a16="http://schemas.microsoft.com/office/drawing/2014/main" val="1012507581"/>
                    </a:ext>
                  </a:extLst>
                </a:gridCol>
                <a:gridCol w="1625600">
                  <a:extLst>
                    <a:ext uri="{9D8B030D-6E8A-4147-A177-3AD203B41FA5}">
                      <a16:colId xmlns:a16="http://schemas.microsoft.com/office/drawing/2014/main" val="3276060279"/>
                    </a:ext>
                  </a:extLst>
                </a:gridCol>
                <a:gridCol w="1625600">
                  <a:extLst>
                    <a:ext uri="{9D8B030D-6E8A-4147-A177-3AD203B41FA5}">
                      <a16:colId xmlns:a16="http://schemas.microsoft.com/office/drawing/2014/main" val="703087299"/>
                    </a:ext>
                  </a:extLst>
                </a:gridCol>
              </a:tblGrid>
              <a:tr h="537195">
                <a:tc>
                  <a:txBody>
                    <a:bodyPr/>
                    <a:lstStyle/>
                    <a:p>
                      <a:r>
                        <a:rPr kumimoji="1" lang="en-US" altLang="ja-JP" dirty="0"/>
                        <a:t>2018</a:t>
                      </a:r>
                      <a:r>
                        <a:rPr kumimoji="1" lang="ja-JP" altLang="en-US" dirty="0"/>
                        <a:t>年</a:t>
                      </a:r>
                      <a:endParaRPr kumimoji="1" lang="en-US" altLang="ja-JP" dirty="0"/>
                    </a:p>
                    <a:p>
                      <a:r>
                        <a:rPr kumimoji="1" lang="en-US" altLang="ja-JP" dirty="0"/>
                        <a:t>10</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4</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7</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10</a:t>
                      </a:r>
                      <a:r>
                        <a:rPr kumimoji="1" lang="ja-JP" altLang="en-US" dirty="0"/>
                        <a:t>月</a:t>
                      </a:r>
                    </a:p>
                  </a:txBody>
                  <a:tcPr/>
                </a:tc>
                <a:extLst>
                  <a:ext uri="{0D108BD9-81ED-4DB2-BD59-A6C34878D82A}">
                    <a16:rowId xmlns:a16="http://schemas.microsoft.com/office/drawing/2014/main" val="1979692275"/>
                  </a:ext>
                </a:extLst>
              </a:tr>
              <a:tr h="219251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87372108"/>
                  </a:ext>
                </a:extLst>
              </a:tr>
              <a:tr h="2513450">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829973720"/>
                  </a:ext>
                </a:extLst>
              </a:tr>
            </a:tbl>
          </a:graphicData>
        </a:graphic>
      </p:graphicFrame>
      <p:sp>
        <p:nvSpPr>
          <p:cNvPr id="8" name="二等辺三角形 7">
            <a:extLst>
              <a:ext uri="{FF2B5EF4-FFF2-40B4-BE49-F238E27FC236}">
                <a16:creationId xmlns:a16="http://schemas.microsoft.com/office/drawing/2014/main" id="{DA8C9C30-D711-4610-9C65-8E477700E4D1}"/>
              </a:ext>
            </a:extLst>
          </p:cNvPr>
          <p:cNvSpPr/>
          <p:nvPr/>
        </p:nvSpPr>
        <p:spPr>
          <a:xfrm>
            <a:off x="1899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9" name="二等辺三角形 8">
            <a:extLst>
              <a:ext uri="{FF2B5EF4-FFF2-40B4-BE49-F238E27FC236}">
                <a16:creationId xmlns:a16="http://schemas.microsoft.com/office/drawing/2014/main" id="{C53884BE-A12F-4E8E-A918-162757DFEF41}"/>
              </a:ext>
            </a:extLst>
          </p:cNvPr>
          <p:cNvSpPr/>
          <p:nvPr/>
        </p:nvSpPr>
        <p:spPr>
          <a:xfrm>
            <a:off x="2661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0" name="二等辺三角形 9">
            <a:extLst>
              <a:ext uri="{FF2B5EF4-FFF2-40B4-BE49-F238E27FC236}">
                <a16:creationId xmlns:a16="http://schemas.microsoft.com/office/drawing/2014/main" id="{8142FD77-F75C-4E9E-B487-94B081CF30E3}"/>
              </a:ext>
            </a:extLst>
          </p:cNvPr>
          <p:cNvSpPr/>
          <p:nvPr/>
        </p:nvSpPr>
        <p:spPr>
          <a:xfrm>
            <a:off x="39185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1" name="二等辺三角形 10">
            <a:extLst>
              <a:ext uri="{FF2B5EF4-FFF2-40B4-BE49-F238E27FC236}">
                <a16:creationId xmlns:a16="http://schemas.microsoft.com/office/drawing/2014/main" id="{B52320C5-18D3-4719-A7E9-942FC059CBD0}"/>
              </a:ext>
            </a:extLst>
          </p:cNvPr>
          <p:cNvSpPr/>
          <p:nvPr/>
        </p:nvSpPr>
        <p:spPr>
          <a:xfrm>
            <a:off x="5052070"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2" name="テキスト ボックス 11">
            <a:extLst>
              <a:ext uri="{FF2B5EF4-FFF2-40B4-BE49-F238E27FC236}">
                <a16:creationId xmlns:a16="http://schemas.microsoft.com/office/drawing/2014/main" id="{72425481-5968-41D5-98FF-59E32D3B2191}"/>
              </a:ext>
            </a:extLst>
          </p:cNvPr>
          <p:cNvSpPr txBox="1"/>
          <p:nvPr/>
        </p:nvSpPr>
        <p:spPr>
          <a:xfrm>
            <a:off x="1742132" y="2595921"/>
            <a:ext cx="8096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6</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東芝</a:t>
            </a:r>
          </a:p>
        </p:txBody>
      </p:sp>
      <p:sp>
        <p:nvSpPr>
          <p:cNvPr id="13" name="テキスト ボックス 12">
            <a:extLst>
              <a:ext uri="{FF2B5EF4-FFF2-40B4-BE49-F238E27FC236}">
                <a16:creationId xmlns:a16="http://schemas.microsoft.com/office/drawing/2014/main" id="{2E42AF2E-B9A4-437A-9342-5CBACA081CB5}"/>
              </a:ext>
            </a:extLst>
          </p:cNvPr>
          <p:cNvSpPr txBox="1"/>
          <p:nvPr/>
        </p:nvSpPr>
        <p:spPr>
          <a:xfrm>
            <a:off x="2475556"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7</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err="1">
                <a:ln>
                  <a:noFill/>
                </a:ln>
                <a:solidFill>
                  <a:srgbClr val="000000"/>
                </a:solidFill>
                <a:effectLst/>
                <a:uLnTx/>
                <a:uFillTx/>
                <a:latin typeface="Arial"/>
                <a:cs typeface="Arial"/>
                <a:sym typeface="Arial"/>
              </a:rPr>
              <a:t>TuvSud</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テキスト ボックス 13">
            <a:extLst>
              <a:ext uri="{FF2B5EF4-FFF2-40B4-BE49-F238E27FC236}">
                <a16:creationId xmlns:a16="http://schemas.microsoft.com/office/drawing/2014/main" id="{A225DE27-09DF-4516-A8C4-1CAE9DE0625B}"/>
              </a:ext>
            </a:extLst>
          </p:cNvPr>
          <p:cNvSpPr txBox="1"/>
          <p:nvPr/>
        </p:nvSpPr>
        <p:spPr>
          <a:xfrm>
            <a:off x="3663800"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8</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三菱電機</a:t>
            </a:r>
          </a:p>
        </p:txBody>
      </p:sp>
      <p:sp>
        <p:nvSpPr>
          <p:cNvPr id="15" name="テキスト ボックス 14">
            <a:extLst>
              <a:ext uri="{FF2B5EF4-FFF2-40B4-BE49-F238E27FC236}">
                <a16:creationId xmlns:a16="http://schemas.microsoft.com/office/drawing/2014/main" id="{30C444B6-9B8D-45A3-9CBD-64C1D7C51B55}"/>
              </a:ext>
            </a:extLst>
          </p:cNvPr>
          <p:cNvSpPr txBox="1"/>
          <p:nvPr/>
        </p:nvSpPr>
        <p:spPr>
          <a:xfrm>
            <a:off x="4894907" y="2595921"/>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9</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デンソーテン</a:t>
            </a:r>
          </a:p>
        </p:txBody>
      </p:sp>
      <p:sp>
        <p:nvSpPr>
          <p:cNvPr id="16" name="二等辺三角形 15">
            <a:extLst>
              <a:ext uri="{FF2B5EF4-FFF2-40B4-BE49-F238E27FC236}">
                <a16:creationId xmlns:a16="http://schemas.microsoft.com/office/drawing/2014/main" id="{FD2A496D-0E0C-4D77-8A68-91FB1ABFA918}"/>
              </a:ext>
            </a:extLst>
          </p:cNvPr>
          <p:cNvSpPr/>
          <p:nvPr/>
        </p:nvSpPr>
        <p:spPr>
          <a:xfrm>
            <a:off x="6408331"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7" name="二等辺三角形 16">
            <a:extLst>
              <a:ext uri="{FF2B5EF4-FFF2-40B4-BE49-F238E27FC236}">
                <a16:creationId xmlns:a16="http://schemas.microsoft.com/office/drawing/2014/main" id="{746DF0DC-CEBE-44FC-840F-DA267E3B83DA}"/>
              </a:ext>
            </a:extLst>
          </p:cNvPr>
          <p:cNvSpPr/>
          <p:nvPr/>
        </p:nvSpPr>
        <p:spPr>
          <a:xfrm>
            <a:off x="1775470" y="3204991"/>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8" name="テキスト ボックス 17">
            <a:extLst>
              <a:ext uri="{FF2B5EF4-FFF2-40B4-BE49-F238E27FC236}">
                <a16:creationId xmlns:a16="http://schemas.microsoft.com/office/drawing/2014/main" id="{5670F50A-1C2C-43C7-BEB8-0BF64E91A7F6}"/>
              </a:ext>
            </a:extLst>
          </p:cNvPr>
          <p:cNvSpPr txBox="1"/>
          <p:nvPr/>
        </p:nvSpPr>
        <p:spPr>
          <a:xfrm>
            <a:off x="1607194" y="3590519"/>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19" name="二等辺三角形 18">
            <a:extLst>
              <a:ext uri="{FF2B5EF4-FFF2-40B4-BE49-F238E27FC236}">
                <a16:creationId xmlns:a16="http://schemas.microsoft.com/office/drawing/2014/main" id="{9FC4845E-9165-42BE-B969-527146DBA5C5}"/>
              </a:ext>
            </a:extLst>
          </p:cNvPr>
          <p:cNvSpPr/>
          <p:nvPr/>
        </p:nvSpPr>
        <p:spPr>
          <a:xfrm>
            <a:off x="43615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0" name="テキスト ボックス 19">
            <a:extLst>
              <a:ext uri="{FF2B5EF4-FFF2-40B4-BE49-F238E27FC236}">
                <a16:creationId xmlns:a16="http://schemas.microsoft.com/office/drawing/2014/main" id="{DF943D3B-9B98-4B34-91EE-1FBE56329355}"/>
              </a:ext>
            </a:extLst>
          </p:cNvPr>
          <p:cNvSpPr txBox="1"/>
          <p:nvPr/>
        </p:nvSpPr>
        <p:spPr>
          <a:xfrm>
            <a:off x="4042420" y="3546628"/>
            <a:ext cx="9667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Leadership</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1" name="二等辺三角形 20">
            <a:extLst>
              <a:ext uri="{FF2B5EF4-FFF2-40B4-BE49-F238E27FC236}">
                <a16:creationId xmlns:a16="http://schemas.microsoft.com/office/drawing/2014/main" id="{41F4994A-4F1E-4F62-9759-E927A6B3014C}"/>
              </a:ext>
            </a:extLst>
          </p:cNvPr>
          <p:cNvSpPr/>
          <p:nvPr/>
        </p:nvSpPr>
        <p:spPr>
          <a:xfrm>
            <a:off x="7201546"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2" name="テキスト ボックス 21">
            <a:extLst>
              <a:ext uri="{FF2B5EF4-FFF2-40B4-BE49-F238E27FC236}">
                <a16:creationId xmlns:a16="http://schemas.microsoft.com/office/drawing/2014/main" id="{E97FB882-F474-411C-84A9-EEBB63A90EFA}"/>
              </a:ext>
            </a:extLst>
          </p:cNvPr>
          <p:cNvSpPr txBox="1"/>
          <p:nvPr/>
        </p:nvSpPr>
        <p:spPr>
          <a:xfrm>
            <a:off x="7033270"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NA</a:t>
            </a:r>
          </a:p>
        </p:txBody>
      </p:sp>
      <p:sp>
        <p:nvSpPr>
          <p:cNvPr id="23" name="二等辺三角形 22">
            <a:extLst>
              <a:ext uri="{FF2B5EF4-FFF2-40B4-BE49-F238E27FC236}">
                <a16:creationId xmlns:a16="http://schemas.microsoft.com/office/drawing/2014/main" id="{276606BF-CA18-4AA6-9820-B76A443AEE07}"/>
              </a:ext>
            </a:extLst>
          </p:cNvPr>
          <p:cNvSpPr/>
          <p:nvPr/>
        </p:nvSpPr>
        <p:spPr>
          <a:xfrm>
            <a:off x="8255645"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4" name="テキスト ボックス 23">
            <a:extLst>
              <a:ext uri="{FF2B5EF4-FFF2-40B4-BE49-F238E27FC236}">
                <a16:creationId xmlns:a16="http://schemas.microsoft.com/office/drawing/2014/main" id="{84DC983C-38E4-4DF2-A149-18BE28D733FD}"/>
              </a:ext>
            </a:extLst>
          </p:cNvPr>
          <p:cNvSpPr txBox="1"/>
          <p:nvPr/>
        </p:nvSpPr>
        <p:spPr>
          <a:xfrm>
            <a:off x="8087369"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25" name="二等辺三角形 24">
            <a:extLst>
              <a:ext uri="{FF2B5EF4-FFF2-40B4-BE49-F238E27FC236}">
                <a16:creationId xmlns:a16="http://schemas.microsoft.com/office/drawing/2014/main" id="{1BFA1FED-0A5B-41D7-9AFE-B6D420263D29}"/>
              </a:ext>
            </a:extLst>
          </p:cNvPr>
          <p:cNvSpPr/>
          <p:nvPr/>
        </p:nvSpPr>
        <p:spPr>
          <a:xfrm>
            <a:off x="57458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6" name="テキスト ボックス 25">
            <a:extLst>
              <a:ext uri="{FF2B5EF4-FFF2-40B4-BE49-F238E27FC236}">
                <a16:creationId xmlns:a16="http://schemas.microsoft.com/office/drawing/2014/main" id="{CD98AA4B-20F2-404D-89B5-20D1A05C5857}"/>
              </a:ext>
            </a:extLst>
          </p:cNvPr>
          <p:cNvSpPr txBox="1"/>
          <p:nvPr/>
        </p:nvSpPr>
        <p:spPr>
          <a:xfrm>
            <a:off x="5577531" y="3547891"/>
            <a:ext cx="855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Japan</a:t>
            </a:r>
          </a:p>
        </p:txBody>
      </p:sp>
      <p:sp>
        <p:nvSpPr>
          <p:cNvPr id="27" name="二等辺三角形 26">
            <a:extLst>
              <a:ext uri="{FF2B5EF4-FFF2-40B4-BE49-F238E27FC236}">
                <a16:creationId xmlns:a16="http://schemas.microsoft.com/office/drawing/2014/main" id="{38005700-9EE3-417A-A72B-439FE04E9BDB}"/>
              </a:ext>
            </a:extLst>
          </p:cNvPr>
          <p:cNvSpPr/>
          <p:nvPr/>
        </p:nvSpPr>
        <p:spPr>
          <a:xfrm>
            <a:off x="2651770" y="321272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8" name="テキスト ボックス 27">
            <a:extLst>
              <a:ext uri="{FF2B5EF4-FFF2-40B4-BE49-F238E27FC236}">
                <a16:creationId xmlns:a16="http://schemas.microsoft.com/office/drawing/2014/main" id="{E9D57411-B6BD-41B7-AFF0-36063920CD1B}"/>
              </a:ext>
            </a:extLst>
          </p:cNvPr>
          <p:cNvSpPr txBox="1"/>
          <p:nvPr/>
        </p:nvSpPr>
        <p:spPr>
          <a:xfrm>
            <a:off x="2483494" y="3598251"/>
            <a:ext cx="12827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Open</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Compliance</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9" name="テキスト ボックス 28">
            <a:extLst>
              <a:ext uri="{FF2B5EF4-FFF2-40B4-BE49-F238E27FC236}">
                <a16:creationId xmlns:a16="http://schemas.microsoft.com/office/drawing/2014/main" id="{4D8635C8-2B68-43CD-AE30-F3FE42AAE2AA}"/>
              </a:ext>
            </a:extLst>
          </p:cNvPr>
          <p:cNvSpPr txBox="1"/>
          <p:nvPr/>
        </p:nvSpPr>
        <p:spPr>
          <a:xfrm>
            <a:off x="657074" y="2272755"/>
            <a:ext cx="95270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Japan</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WG</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全体会合</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テキスト ボックス 29">
            <a:extLst>
              <a:ext uri="{FF2B5EF4-FFF2-40B4-BE49-F238E27FC236}">
                <a16:creationId xmlns:a16="http://schemas.microsoft.com/office/drawing/2014/main" id="{DE804025-9258-475B-BCA8-E19E8730B35A}"/>
              </a:ext>
            </a:extLst>
          </p:cNvPr>
          <p:cNvSpPr txBox="1"/>
          <p:nvPr/>
        </p:nvSpPr>
        <p:spPr>
          <a:xfrm>
            <a:off x="673671" y="3225031"/>
            <a:ext cx="9163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国際会議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二等辺三角形 30">
            <a:extLst>
              <a:ext uri="{FF2B5EF4-FFF2-40B4-BE49-F238E27FC236}">
                <a16:creationId xmlns:a16="http://schemas.microsoft.com/office/drawing/2014/main" id="{BF8451F2-B676-4B46-83A7-798DCCACD8CE}"/>
              </a:ext>
            </a:extLst>
          </p:cNvPr>
          <p:cNvSpPr/>
          <p:nvPr/>
        </p:nvSpPr>
        <p:spPr>
          <a:xfrm>
            <a:off x="1775470"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2" name="テキスト ボックス 31">
            <a:extLst>
              <a:ext uri="{FF2B5EF4-FFF2-40B4-BE49-F238E27FC236}">
                <a16:creationId xmlns:a16="http://schemas.microsoft.com/office/drawing/2014/main" id="{321297A5-891A-4C08-A3C7-09F1293CE012}"/>
              </a:ext>
            </a:extLst>
          </p:cNvPr>
          <p:cNvSpPr txBox="1"/>
          <p:nvPr/>
        </p:nvSpPr>
        <p:spPr>
          <a:xfrm>
            <a:off x="457647" y="3942630"/>
            <a:ext cx="11175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err="1">
                <a:ln>
                  <a:noFill/>
                </a:ln>
                <a:solidFill>
                  <a:srgbClr val="000000"/>
                </a:solidFill>
                <a:effectLst/>
                <a:uLnTx/>
                <a:uFillTx/>
                <a:latin typeface="Arial"/>
                <a:cs typeface="Arial"/>
                <a:sym typeface="Arial"/>
              </a:rPr>
              <a:t>OpenChain</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二等辺三角形 32">
            <a:extLst>
              <a:ext uri="{FF2B5EF4-FFF2-40B4-BE49-F238E27FC236}">
                <a16:creationId xmlns:a16="http://schemas.microsoft.com/office/drawing/2014/main" id="{FC2B0F1C-585D-4136-A319-930A8F017695}"/>
              </a:ext>
            </a:extLst>
          </p:cNvPr>
          <p:cNvSpPr/>
          <p:nvPr/>
        </p:nvSpPr>
        <p:spPr>
          <a:xfrm>
            <a:off x="4361507"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4" name="二等辺三角形 33">
            <a:extLst>
              <a:ext uri="{FF2B5EF4-FFF2-40B4-BE49-F238E27FC236}">
                <a16:creationId xmlns:a16="http://schemas.microsoft.com/office/drawing/2014/main" id="{9C3E2B3D-F91F-44F0-80C4-E04F2BEFD628}"/>
              </a:ext>
            </a:extLst>
          </p:cNvPr>
          <p:cNvSpPr/>
          <p:nvPr/>
        </p:nvSpPr>
        <p:spPr>
          <a:xfrm>
            <a:off x="7750278"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6" name="二等辺三角形 35">
            <a:extLst>
              <a:ext uri="{FF2B5EF4-FFF2-40B4-BE49-F238E27FC236}">
                <a16:creationId xmlns:a16="http://schemas.microsoft.com/office/drawing/2014/main" id="{0EA2C0CB-6541-4FC3-88AF-744A6AFA4E3F}"/>
              </a:ext>
            </a:extLst>
          </p:cNvPr>
          <p:cNvSpPr/>
          <p:nvPr/>
        </p:nvSpPr>
        <p:spPr>
          <a:xfrm>
            <a:off x="5745807"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7" name="二等辺三角形 36">
            <a:extLst>
              <a:ext uri="{FF2B5EF4-FFF2-40B4-BE49-F238E27FC236}">
                <a16:creationId xmlns:a16="http://schemas.microsoft.com/office/drawing/2014/main" id="{827D1598-EDBC-4ABE-A4F4-35FC4273EEC5}"/>
              </a:ext>
            </a:extLst>
          </p:cNvPr>
          <p:cNvSpPr/>
          <p:nvPr/>
        </p:nvSpPr>
        <p:spPr>
          <a:xfrm>
            <a:off x="7234882"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8" name="二等辺三角形 37">
            <a:extLst>
              <a:ext uri="{FF2B5EF4-FFF2-40B4-BE49-F238E27FC236}">
                <a16:creationId xmlns:a16="http://schemas.microsoft.com/office/drawing/2014/main" id="{045713BB-5CB0-425A-92F8-3D621602A9C6}"/>
              </a:ext>
            </a:extLst>
          </p:cNvPr>
          <p:cNvSpPr/>
          <p:nvPr/>
        </p:nvSpPr>
        <p:spPr>
          <a:xfrm>
            <a:off x="8255645"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9" name="二等辺三角形 38">
            <a:extLst>
              <a:ext uri="{FF2B5EF4-FFF2-40B4-BE49-F238E27FC236}">
                <a16:creationId xmlns:a16="http://schemas.microsoft.com/office/drawing/2014/main" id="{53503725-C916-4B5C-8733-E372ADA60AE4}"/>
              </a:ext>
            </a:extLst>
          </p:cNvPr>
          <p:cNvSpPr/>
          <p:nvPr/>
        </p:nvSpPr>
        <p:spPr>
          <a:xfrm>
            <a:off x="9201794" y="2253019"/>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41" name="テキスト ボックス 40">
            <a:extLst>
              <a:ext uri="{FF2B5EF4-FFF2-40B4-BE49-F238E27FC236}">
                <a16:creationId xmlns:a16="http://schemas.microsoft.com/office/drawing/2014/main" id="{EAB13A1F-F047-4B41-A271-FF0A78C977F0}"/>
              </a:ext>
            </a:extLst>
          </p:cNvPr>
          <p:cNvSpPr txBox="1"/>
          <p:nvPr/>
        </p:nvSpPr>
        <p:spPr>
          <a:xfrm>
            <a:off x="532781" y="4633502"/>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教育資料</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51" name="直線矢印コネクタ 50">
            <a:extLst>
              <a:ext uri="{FF2B5EF4-FFF2-40B4-BE49-F238E27FC236}">
                <a16:creationId xmlns:a16="http://schemas.microsoft.com/office/drawing/2014/main" id="{F033CC18-ABD3-415D-BAE3-39C0492675C2}"/>
              </a:ext>
            </a:extLst>
          </p:cNvPr>
          <p:cNvCxnSpPr>
            <a:endCxn id="27" idx="3"/>
          </p:cNvCxnSpPr>
          <p:nvPr/>
        </p:nvCxnSpPr>
        <p:spPr>
          <a:xfrm flipV="1">
            <a:off x="2763687" y="3429985"/>
            <a:ext cx="11908" cy="1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02922EDE-EF9C-4B53-85A5-C7F757EF3A8F}"/>
              </a:ext>
            </a:extLst>
          </p:cNvPr>
          <p:cNvCxnSpPr>
            <a:cxnSpLocks/>
            <a:stCxn id="57" idx="3"/>
            <a:endCxn id="25" idx="3"/>
          </p:cNvCxnSpPr>
          <p:nvPr/>
        </p:nvCxnSpPr>
        <p:spPr>
          <a:xfrm flipV="1">
            <a:off x="5186510" y="3379625"/>
            <a:ext cx="683122" cy="1189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76BBDD6-EF82-46F2-AAB0-0FA0A678079C}"/>
              </a:ext>
            </a:extLst>
          </p:cNvPr>
          <p:cNvCxnSpPr>
            <a:cxnSpLocks/>
            <a:stCxn id="56" idx="3"/>
            <a:endCxn id="19" idx="3"/>
          </p:cNvCxnSpPr>
          <p:nvPr/>
        </p:nvCxnSpPr>
        <p:spPr>
          <a:xfrm flipV="1">
            <a:off x="4033986" y="3379625"/>
            <a:ext cx="451346" cy="118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矢印: 五方向 54">
            <a:extLst>
              <a:ext uri="{FF2B5EF4-FFF2-40B4-BE49-F238E27FC236}">
                <a16:creationId xmlns:a16="http://schemas.microsoft.com/office/drawing/2014/main" id="{6A937CD1-6F4B-4890-965F-DCA3A4D966D8}"/>
              </a:ext>
            </a:extLst>
          </p:cNvPr>
          <p:cNvSpPr/>
          <p:nvPr/>
        </p:nvSpPr>
        <p:spPr>
          <a:xfrm>
            <a:off x="2016867" y="4822391"/>
            <a:ext cx="7688661" cy="984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5" name="二等辺三角形 54">
            <a:extLst>
              <a:ext uri="{FF2B5EF4-FFF2-40B4-BE49-F238E27FC236}">
                <a16:creationId xmlns:a16="http://schemas.microsoft.com/office/drawing/2014/main" id="{CD16D1FF-F6F2-4AA0-B4E3-550AAE075447}"/>
              </a:ext>
            </a:extLst>
          </p:cNvPr>
          <p:cNvSpPr/>
          <p:nvPr/>
        </p:nvSpPr>
        <p:spPr>
          <a:xfrm rot="10800000">
            <a:off x="2643336" y="4561494"/>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6" name="二等辺三角形 55">
            <a:extLst>
              <a:ext uri="{FF2B5EF4-FFF2-40B4-BE49-F238E27FC236}">
                <a16:creationId xmlns:a16="http://schemas.microsoft.com/office/drawing/2014/main" id="{909CFBFF-A1ED-4EA9-A3F8-156CA41EB649}"/>
              </a:ext>
            </a:extLst>
          </p:cNvPr>
          <p:cNvSpPr/>
          <p:nvPr/>
        </p:nvSpPr>
        <p:spPr>
          <a:xfrm rot="10800000">
            <a:off x="3910161" y="4562057"/>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7" name="二等辺三角形 56">
            <a:extLst>
              <a:ext uri="{FF2B5EF4-FFF2-40B4-BE49-F238E27FC236}">
                <a16:creationId xmlns:a16="http://schemas.microsoft.com/office/drawing/2014/main" id="{D856DAAA-0334-4DE4-8B5B-6CD9DC4D568B}"/>
              </a:ext>
            </a:extLst>
          </p:cNvPr>
          <p:cNvSpPr/>
          <p:nvPr/>
        </p:nvSpPr>
        <p:spPr>
          <a:xfrm rot="10800000">
            <a:off x="5062685" y="4568925"/>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8" name="二等辺三角形 57">
            <a:extLst>
              <a:ext uri="{FF2B5EF4-FFF2-40B4-BE49-F238E27FC236}">
                <a16:creationId xmlns:a16="http://schemas.microsoft.com/office/drawing/2014/main" id="{9488D0BF-1CCA-4D2D-96D8-E674A042DDA2}"/>
              </a:ext>
            </a:extLst>
          </p:cNvPr>
          <p:cNvSpPr/>
          <p:nvPr/>
        </p:nvSpPr>
        <p:spPr>
          <a:xfrm rot="10800000">
            <a:off x="6047728" y="4568926"/>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0" name="テキスト ボックス 59">
            <a:extLst>
              <a:ext uri="{FF2B5EF4-FFF2-40B4-BE49-F238E27FC236}">
                <a16:creationId xmlns:a16="http://schemas.microsoft.com/office/drawing/2014/main" id="{EAB13A1F-F047-4B41-A271-FF0A78C977F0}"/>
              </a:ext>
            </a:extLst>
          </p:cNvPr>
          <p:cNvSpPr txBox="1"/>
          <p:nvPr/>
        </p:nvSpPr>
        <p:spPr>
          <a:xfrm>
            <a:off x="536121" y="4920039"/>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事例収集</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59" name="正方形/長方形 58"/>
          <p:cNvSpPr/>
          <p:nvPr/>
        </p:nvSpPr>
        <p:spPr>
          <a:xfrm>
            <a:off x="2763687" y="5000514"/>
            <a:ext cx="430264" cy="2167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2" name="テキスト ボックス 61">
            <a:extLst>
              <a:ext uri="{FF2B5EF4-FFF2-40B4-BE49-F238E27FC236}">
                <a16:creationId xmlns:a16="http://schemas.microsoft.com/office/drawing/2014/main" id="{EAB13A1F-F047-4B41-A271-FF0A78C977F0}"/>
              </a:ext>
            </a:extLst>
          </p:cNvPr>
          <p:cNvSpPr txBox="1"/>
          <p:nvPr/>
        </p:nvSpPr>
        <p:spPr>
          <a:xfrm>
            <a:off x="529655" y="5182670"/>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事例分析</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3" name="正方形/長方形 62"/>
          <p:cNvSpPr/>
          <p:nvPr/>
        </p:nvSpPr>
        <p:spPr>
          <a:xfrm>
            <a:off x="3195735" y="5284352"/>
            <a:ext cx="430264" cy="2167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4" name="正方形/長方形 63"/>
          <p:cNvSpPr/>
          <p:nvPr/>
        </p:nvSpPr>
        <p:spPr>
          <a:xfrm>
            <a:off x="3627783" y="5551261"/>
            <a:ext cx="430264" cy="2167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5" name="テキスト ボックス 64">
            <a:extLst>
              <a:ext uri="{FF2B5EF4-FFF2-40B4-BE49-F238E27FC236}">
                <a16:creationId xmlns:a16="http://schemas.microsoft.com/office/drawing/2014/main" id="{EAB13A1F-F047-4B41-A271-FF0A78C977F0}"/>
              </a:ext>
            </a:extLst>
          </p:cNvPr>
          <p:cNvSpPr txBox="1"/>
          <p:nvPr/>
        </p:nvSpPr>
        <p:spPr>
          <a:xfrm>
            <a:off x="-15552" y="5483446"/>
            <a:ext cx="161729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役割毎の案検討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正方形/長方形 65"/>
          <p:cNvSpPr/>
          <p:nvPr/>
        </p:nvSpPr>
        <p:spPr>
          <a:xfrm>
            <a:off x="4090688" y="5830094"/>
            <a:ext cx="1095822" cy="21675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7" name="テキスト ボックス 66">
            <a:extLst>
              <a:ext uri="{FF2B5EF4-FFF2-40B4-BE49-F238E27FC236}">
                <a16:creationId xmlns:a16="http://schemas.microsoft.com/office/drawing/2014/main" id="{EAB13A1F-F047-4B41-A271-FF0A78C977F0}"/>
              </a:ext>
            </a:extLst>
          </p:cNvPr>
          <p:cNvSpPr txBox="1"/>
          <p:nvPr/>
        </p:nvSpPr>
        <p:spPr>
          <a:xfrm>
            <a:off x="-15553" y="5775746"/>
            <a:ext cx="27911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kern="0" dirty="0">
                <a:solidFill>
                  <a:srgbClr val="000000"/>
                </a:solidFill>
                <a:latin typeface="Arial"/>
                <a:cs typeface="Arial"/>
                <a:sym typeface="Arial"/>
              </a:rPr>
              <a:t>教育資料案の</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概要検討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スライド番号プレースホルダー 1"/>
          <p:cNvSpPr>
            <a:spLocks noGrp="1"/>
          </p:cNvSpPr>
          <p:nvPr>
            <p:ph type="sldNum" idx="12"/>
          </p:nvPr>
        </p:nvSpPr>
        <p:spPr>
          <a:xfrm>
            <a:off x="9523160" y="6556200"/>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28</a:t>
            </a:fld>
            <a:endParaRPr kumimoji="0" lang="en-US" sz="1200" b="0" i="0" u="none" strike="noStrike" kern="0" cap="none" spc="0" normalizeH="0" baseline="0" noProof="0">
              <a:ln>
                <a:noFill/>
              </a:ln>
              <a:solidFill>
                <a:srgbClr val="292934"/>
              </a:solidFill>
              <a:effectLst/>
              <a:uLnTx/>
              <a:uFillTx/>
              <a:latin typeface="Roboto"/>
              <a:ea typeface="Roboto"/>
              <a:cs typeface="Roboto"/>
              <a:sym typeface="Roboto"/>
            </a:endParaRPr>
          </a:p>
        </p:txBody>
      </p:sp>
      <p:sp>
        <p:nvSpPr>
          <p:cNvPr id="4" name="フリーフォーム 3"/>
          <p:cNvSpPr/>
          <p:nvPr/>
        </p:nvSpPr>
        <p:spPr>
          <a:xfrm>
            <a:off x="3837888" y="1954306"/>
            <a:ext cx="205691" cy="4731373"/>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63357 w 197224"/>
              <a:gd name="connsiteY4" fmla="*/ 4078442 h 4731373"/>
              <a:gd name="connsiteX5" fmla="*/ 197224 w 197224"/>
              <a:gd name="connsiteY5" fmla="*/ 4731373 h 4731373"/>
              <a:gd name="connsiteX0" fmla="*/ 161365 w 205691"/>
              <a:gd name="connsiteY0" fmla="*/ 0 h 4731373"/>
              <a:gd name="connsiteX1" fmla="*/ 161365 w 205691"/>
              <a:gd name="connsiteY1" fmla="*/ 3592356 h 4731373"/>
              <a:gd name="connsiteX2" fmla="*/ 0 w 205691"/>
              <a:gd name="connsiteY2" fmla="*/ 3753721 h 4731373"/>
              <a:gd name="connsiteX3" fmla="*/ 8467 w 205691"/>
              <a:gd name="connsiteY3" fmla="*/ 3977341 h 4731373"/>
              <a:gd name="connsiteX4" fmla="*/ 205691 w 205691"/>
              <a:gd name="connsiteY4" fmla="*/ 4069976 h 4731373"/>
              <a:gd name="connsiteX5" fmla="*/ 197224 w 205691"/>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71824 w 197224"/>
              <a:gd name="connsiteY4" fmla="*/ 4061509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61365 w 197224"/>
              <a:gd name="connsiteY0" fmla="*/ 0 h 4731373"/>
              <a:gd name="connsiteX1" fmla="*/ 169831 w 197224"/>
              <a:gd name="connsiteY1" fmla="*/ 34145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1 w 188758"/>
              <a:gd name="connsiteY3" fmla="*/ 3977341 h 4731373"/>
              <a:gd name="connsiteX4" fmla="*/ 188758 w 188758"/>
              <a:gd name="connsiteY4" fmla="*/ 4112309 h 4731373"/>
              <a:gd name="connsiteX5" fmla="*/ 188758 w 188758"/>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8468 w 188758"/>
              <a:gd name="connsiteY3" fmla="*/ 3816474 h 4731373"/>
              <a:gd name="connsiteX4" fmla="*/ 188758 w 188758"/>
              <a:gd name="connsiteY4" fmla="*/ 4112309 h 4731373"/>
              <a:gd name="connsiteX5" fmla="*/ 188758 w 188758"/>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214156 w 214156"/>
              <a:gd name="connsiteY4" fmla="*/ 41123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88756 w 214156"/>
              <a:gd name="connsiteY4" fmla="*/ 40107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97222 w 214156"/>
              <a:gd name="connsiteY4" fmla="*/ 4010709 h 4731373"/>
              <a:gd name="connsiteX5" fmla="*/ 214156 w 214156"/>
              <a:gd name="connsiteY5" fmla="*/ 4731373 h 4731373"/>
              <a:gd name="connsiteX0" fmla="*/ 178297 w 205689"/>
              <a:gd name="connsiteY0" fmla="*/ 0 h 4731373"/>
              <a:gd name="connsiteX1" fmla="*/ 186763 w 205689"/>
              <a:gd name="connsiteY1" fmla="*/ 3414556 h 4731373"/>
              <a:gd name="connsiteX2" fmla="*/ 25398 w 205689"/>
              <a:gd name="connsiteY2" fmla="*/ 3584388 h 4731373"/>
              <a:gd name="connsiteX3" fmla="*/ 0 w 205689"/>
              <a:gd name="connsiteY3" fmla="*/ 3816474 h 4731373"/>
              <a:gd name="connsiteX4" fmla="*/ 197222 w 205689"/>
              <a:gd name="connsiteY4" fmla="*/ 4010709 h 4731373"/>
              <a:gd name="connsiteX5" fmla="*/ 205689 w 205689"/>
              <a:gd name="connsiteY5" fmla="*/ 4731373 h 4731373"/>
              <a:gd name="connsiteX0" fmla="*/ 178299 w 205691"/>
              <a:gd name="connsiteY0" fmla="*/ 0 h 4731373"/>
              <a:gd name="connsiteX1" fmla="*/ 186765 w 205691"/>
              <a:gd name="connsiteY1" fmla="*/ 3414556 h 4731373"/>
              <a:gd name="connsiteX2" fmla="*/ 0 w 205691"/>
              <a:gd name="connsiteY2" fmla="*/ 3584388 h 4731373"/>
              <a:gd name="connsiteX3" fmla="*/ 2 w 205691"/>
              <a:gd name="connsiteY3" fmla="*/ 3816474 h 4731373"/>
              <a:gd name="connsiteX4" fmla="*/ 197224 w 205691"/>
              <a:gd name="connsiteY4" fmla="*/ 4010709 h 4731373"/>
              <a:gd name="connsiteX5" fmla="*/ 205691 w 205691"/>
              <a:gd name="connsiteY5" fmla="*/ 4731373 h 473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691" h="4731373">
                <a:moveTo>
                  <a:pt x="178299" y="0"/>
                </a:moveTo>
                <a:lnTo>
                  <a:pt x="186765" y="3414556"/>
                </a:lnTo>
                <a:lnTo>
                  <a:pt x="0" y="3584388"/>
                </a:lnTo>
                <a:cubicBezTo>
                  <a:pt x="0" y="3715372"/>
                  <a:pt x="2" y="3685490"/>
                  <a:pt x="2" y="3816474"/>
                </a:cubicBezTo>
                <a:lnTo>
                  <a:pt x="197224" y="4010709"/>
                </a:lnTo>
                <a:lnTo>
                  <a:pt x="205691" y="4731373"/>
                </a:ln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1" name="正方形/長方形 60"/>
          <p:cNvSpPr/>
          <p:nvPr/>
        </p:nvSpPr>
        <p:spPr>
          <a:xfrm>
            <a:off x="5208287" y="6109494"/>
            <a:ext cx="4485113" cy="1880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8" name="テキスト ボックス 67">
            <a:extLst>
              <a:ext uri="{FF2B5EF4-FFF2-40B4-BE49-F238E27FC236}">
                <a16:creationId xmlns:a16="http://schemas.microsoft.com/office/drawing/2014/main" id="{EAB13A1F-F047-4B41-A271-FF0A78C977F0}"/>
              </a:ext>
            </a:extLst>
          </p:cNvPr>
          <p:cNvSpPr txBox="1"/>
          <p:nvPr/>
        </p:nvSpPr>
        <p:spPr>
          <a:xfrm>
            <a:off x="-15559" y="6063623"/>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日本語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69" name="フリーフォーム 68"/>
          <p:cNvSpPr/>
          <p:nvPr/>
        </p:nvSpPr>
        <p:spPr>
          <a:xfrm>
            <a:off x="4921772" y="1940362"/>
            <a:ext cx="272183"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183" h="4731372">
                <a:moveTo>
                  <a:pt x="254500" y="0"/>
                </a:moveTo>
                <a:cubicBezTo>
                  <a:pt x="248856" y="1293408"/>
                  <a:pt x="277077" y="2375149"/>
                  <a:pt x="271433" y="3668557"/>
                </a:cubicBezTo>
                <a:lnTo>
                  <a:pt x="0" y="3880721"/>
                </a:lnTo>
                <a:cubicBezTo>
                  <a:pt x="0" y="3955261"/>
                  <a:pt x="1" y="4029802"/>
                  <a:pt x="1" y="4104342"/>
                </a:cubicBezTo>
                <a:lnTo>
                  <a:pt x="264957" y="4323975"/>
                </a:lnTo>
                <a:cubicBezTo>
                  <a:pt x="264957" y="4462596"/>
                  <a:pt x="264959" y="4592751"/>
                  <a:pt x="264959"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0" name="テキスト ボックス 69">
            <a:extLst>
              <a:ext uri="{FF2B5EF4-FFF2-40B4-BE49-F238E27FC236}">
                <a16:creationId xmlns:a16="http://schemas.microsoft.com/office/drawing/2014/main" id="{30C444B6-9B8D-45A3-9CBD-64C1D7C51B55}"/>
              </a:ext>
            </a:extLst>
          </p:cNvPr>
          <p:cNvSpPr txBox="1"/>
          <p:nvPr/>
        </p:nvSpPr>
        <p:spPr>
          <a:xfrm>
            <a:off x="6261469" y="2595922"/>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10</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富士通</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正方形/長方形 70"/>
          <p:cNvSpPr/>
          <p:nvPr/>
        </p:nvSpPr>
        <p:spPr>
          <a:xfrm>
            <a:off x="8546632" y="6384243"/>
            <a:ext cx="1146769" cy="15960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2" name="テキスト ボックス 71">
            <a:extLst>
              <a:ext uri="{FF2B5EF4-FFF2-40B4-BE49-F238E27FC236}">
                <a16:creationId xmlns:a16="http://schemas.microsoft.com/office/drawing/2014/main" id="{EAB13A1F-F047-4B41-A271-FF0A78C977F0}"/>
              </a:ext>
            </a:extLst>
          </p:cNvPr>
          <p:cNvSpPr txBox="1"/>
          <p:nvPr/>
        </p:nvSpPr>
        <p:spPr>
          <a:xfrm>
            <a:off x="-15560" y="6351490"/>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kern="0" dirty="0">
                <a:solidFill>
                  <a:srgbClr val="000000"/>
                </a:solidFill>
                <a:latin typeface="Arial"/>
                <a:cs typeface="Arial"/>
                <a:sym typeface="Arial"/>
              </a:rPr>
              <a:t>英語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73" name="フリーフォーム 72"/>
          <p:cNvSpPr/>
          <p:nvPr/>
        </p:nvSpPr>
        <p:spPr>
          <a:xfrm>
            <a:off x="6310272" y="1931896"/>
            <a:ext cx="238316"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316" h="4731372">
                <a:moveTo>
                  <a:pt x="220633" y="0"/>
                </a:moveTo>
                <a:cubicBezTo>
                  <a:pt x="214989" y="1293408"/>
                  <a:pt x="243210" y="2646083"/>
                  <a:pt x="237566" y="3939491"/>
                </a:cubicBezTo>
                <a:lnTo>
                  <a:pt x="0" y="4151654"/>
                </a:lnTo>
                <a:cubicBezTo>
                  <a:pt x="0" y="4226194"/>
                  <a:pt x="8467" y="4300736"/>
                  <a:pt x="8467" y="4375276"/>
                </a:cubicBezTo>
                <a:lnTo>
                  <a:pt x="231090" y="4527175"/>
                </a:lnTo>
                <a:cubicBezTo>
                  <a:pt x="231090" y="4665796"/>
                  <a:pt x="231092" y="4592751"/>
                  <a:pt x="231092"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4" name="テキスト ボックス 73">
            <a:extLst>
              <a:ext uri="{FF2B5EF4-FFF2-40B4-BE49-F238E27FC236}">
                <a16:creationId xmlns:a16="http://schemas.microsoft.com/office/drawing/2014/main" id="{30C444B6-9B8D-45A3-9CBD-64C1D7C51B55}"/>
              </a:ext>
            </a:extLst>
          </p:cNvPr>
          <p:cNvSpPr txBox="1"/>
          <p:nvPr/>
        </p:nvSpPr>
        <p:spPr>
          <a:xfrm>
            <a:off x="7583643" y="2600038"/>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11</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noProof="0" dirty="0">
                <a:solidFill>
                  <a:srgbClr val="000000"/>
                </a:solidFill>
                <a:latin typeface="Arial"/>
                <a:cs typeface="Arial"/>
                <a:sym typeface="Arial"/>
              </a:rPr>
              <a:t>ｵﾘﾝﾊﾟｽ</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6" name="テキスト ボックス 75">
            <a:extLst>
              <a:ext uri="{FF2B5EF4-FFF2-40B4-BE49-F238E27FC236}">
                <a16:creationId xmlns:a16="http://schemas.microsoft.com/office/drawing/2014/main" id="{30C444B6-9B8D-45A3-9CBD-64C1D7C51B55}"/>
              </a:ext>
            </a:extLst>
          </p:cNvPr>
          <p:cNvSpPr txBox="1"/>
          <p:nvPr/>
        </p:nvSpPr>
        <p:spPr>
          <a:xfrm>
            <a:off x="9029389" y="2587678"/>
            <a:ext cx="7159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12</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ＮＥＣ</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フリーフォーム 76"/>
          <p:cNvSpPr/>
          <p:nvPr/>
        </p:nvSpPr>
        <p:spPr>
          <a:xfrm>
            <a:off x="7138406" y="1952488"/>
            <a:ext cx="757071"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071" h="4731372">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749845" y="4527175"/>
                </a:lnTo>
                <a:cubicBezTo>
                  <a:pt x="749845" y="4665796"/>
                  <a:pt x="749847" y="4592751"/>
                  <a:pt x="749847"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8" name="フリーフォーム 77"/>
          <p:cNvSpPr/>
          <p:nvPr/>
        </p:nvSpPr>
        <p:spPr>
          <a:xfrm>
            <a:off x="8584013" y="1953884"/>
            <a:ext cx="766322" cy="4731371"/>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469510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33153 w 757071"/>
              <a:gd name="connsiteY4" fmla="*/ 4453034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8439 w 757071"/>
              <a:gd name="connsiteY4" fmla="*/ 4453034 h 4731372"/>
              <a:gd name="connsiteX5" fmla="*/ 749847 w 757071"/>
              <a:gd name="connsiteY5" fmla="*/ 4731372 h 4731372"/>
              <a:gd name="connsiteX0" fmla="*/ 739388 w 757071"/>
              <a:gd name="connsiteY0" fmla="*/ 0 h 4756085"/>
              <a:gd name="connsiteX1" fmla="*/ 756321 w 757071"/>
              <a:gd name="connsiteY1" fmla="*/ 3939491 h 4756085"/>
              <a:gd name="connsiteX2" fmla="*/ 8009 w 757071"/>
              <a:gd name="connsiteY2" fmla="*/ 4135178 h 4756085"/>
              <a:gd name="connsiteX3" fmla="*/ 0 w 757071"/>
              <a:gd name="connsiteY3" fmla="*/ 4375274 h 4756085"/>
              <a:gd name="connsiteX4" fmla="*/ 8439 w 757071"/>
              <a:gd name="connsiteY4" fmla="*/ 4453034 h 4756085"/>
              <a:gd name="connsiteX5" fmla="*/ 33155 w 757071"/>
              <a:gd name="connsiteY5" fmla="*/ 4756085 h 4756085"/>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453034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560126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601316 h 4772561"/>
              <a:gd name="connsiteX5" fmla="*/ 782798 w 782798"/>
              <a:gd name="connsiteY5" fmla="*/ 4772561 h 477256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601316 h 4731371"/>
              <a:gd name="connsiteX5" fmla="*/ 766322 w 766322"/>
              <a:gd name="connsiteY5" fmla="*/ 4731371 h 473137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560127 h 4731371"/>
              <a:gd name="connsiteX5" fmla="*/ 766322 w 766322"/>
              <a:gd name="connsiteY5" fmla="*/ 4731371 h 47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322" h="4731371">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8439" y="4560127"/>
                </a:lnTo>
                <a:cubicBezTo>
                  <a:pt x="8439" y="4698748"/>
                  <a:pt x="766322" y="4592750"/>
                  <a:pt x="766322" y="473137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Tree>
    <p:extLst>
      <p:ext uri="{BB962C8B-B14F-4D97-AF65-F5344CB8AC3E}">
        <p14:creationId xmlns:p14="http://schemas.microsoft.com/office/powerpoint/2010/main" val="3337369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latin typeface="+mn-lt"/>
                <a:sym typeface="Wingdings" panose="05000000000000000000" pitchFamily="2" charset="2"/>
              </a:rPr>
              <a:t>Automotive Grade Linux (AGL)</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での実用開始に向け生成手順等を検討中</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SPDX Community</a:t>
            </a:r>
            <a:r>
              <a:rPr kumimoji="1" lang="ja-JP" altLang="en-US" dirty="0">
                <a:solidFill>
                  <a:schemeClr val="tx1"/>
                </a:solidFill>
              </a:rPr>
              <a:t>に提示</a:t>
            </a:r>
            <a:endParaRPr kumimoji="1" lang="en-US" altLang="ja-JP" dirty="0">
              <a:solidFill>
                <a:schemeClr val="tx1"/>
              </a:solidFill>
            </a:endParaRPr>
          </a:p>
          <a:p>
            <a:r>
              <a:rPr kumimoji="1" lang="ja-JP" altLang="en-US" dirty="0">
                <a:solidFill>
                  <a:srgbClr val="C00000"/>
                </a:solidFill>
              </a:rPr>
              <a:t>→ 次版</a:t>
            </a:r>
            <a:r>
              <a:rPr kumimoji="1" lang="en-US" altLang="ja-JP" dirty="0">
                <a:solidFill>
                  <a:srgbClr val="C00000"/>
                </a:solidFill>
              </a:rPr>
              <a:t>SPDX</a:t>
            </a:r>
            <a:r>
              <a:rPr kumimoji="1" lang="ja-JP" altLang="en-US" dirty="0">
                <a:solidFill>
                  <a:srgbClr val="C00000"/>
                </a:solidFill>
              </a:rPr>
              <a:t>定義</a:t>
            </a:r>
            <a:r>
              <a:rPr kumimoji="1" lang="en-US" altLang="ja-JP" dirty="0">
                <a:solidFill>
                  <a:srgbClr val="C00000"/>
                </a:solidFill>
              </a:rPr>
              <a:t>(v2.2)</a:t>
            </a:r>
            <a:r>
              <a:rPr kumimoji="1" lang="ja-JP" altLang="en-US" dirty="0">
                <a:solidFill>
                  <a:srgbClr val="C00000"/>
                </a:solidFill>
              </a:rPr>
              <a:t>での正式採用に向け</a:t>
            </a:r>
            <a:r>
              <a:rPr kumimoji="1" lang="en-US" altLang="ja-JP" dirty="0">
                <a:solidFill>
                  <a:srgbClr val="C00000"/>
                </a:solidFill>
              </a:rPr>
              <a:t>pull request</a:t>
            </a:r>
            <a:r>
              <a:rPr kumimoji="1" lang="ja-JP" altLang="en-US" dirty="0">
                <a:solidFill>
                  <a:srgbClr val="C00000"/>
                </a:solidFill>
              </a:rPr>
              <a:t>を発行</a:t>
            </a:r>
            <a:endParaRPr kumimoji="1" lang="en-US" altLang="ja-JP" dirty="0">
              <a:solidFill>
                <a:srgbClr val="C00000"/>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での実用開始、対外アナウンスを依頼する策を検討中</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0"/>
            <a:ext cx="4216774" cy="5312372"/>
          </a:xfrm>
        </p:spPr>
        <p:txBody>
          <a:bodyPr>
            <a:normAutofit/>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316531" indent="-316531">
              <a:lnSpc>
                <a:spcPts val="1800"/>
              </a:lnSpc>
              <a:spcBef>
                <a:spcPts val="1108"/>
              </a:spcBef>
              <a:buFont typeface="Wingdings" panose="05000000000000000000" pitchFamily="2" charset="2"/>
              <a:buChar char="l"/>
            </a:pP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822980" lvl="2" indent="-316531">
              <a:lnSpc>
                <a:spcPts val="1800"/>
              </a:lnSpc>
              <a:spcBef>
                <a:spcPts val="1108"/>
              </a:spcBef>
              <a:buFont typeface="Wingdings" panose="05000000000000000000" pitchFamily="2" charset="2"/>
              <a:buChar char="l"/>
            </a:pPr>
            <a:r>
              <a:rPr lang="ja-JP" altLang="en-US" sz="1616"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569755" lvl="1" indent="-316531">
              <a:lnSpc>
                <a:spcPts val="1800"/>
              </a:lnSpc>
              <a:spcBef>
                <a:spcPts val="1108"/>
              </a:spcBef>
              <a:buFont typeface="Wingdings" panose="05000000000000000000" pitchFamily="2" charset="2"/>
              <a:buChar char="l"/>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569755" lvl="1" indent="-316531">
              <a:lnSpc>
                <a:spcPts val="1800"/>
              </a:lnSpc>
              <a:spcBef>
                <a:spcPts val="1108"/>
              </a:spcBef>
              <a:buFont typeface="Wingdings" panose="05000000000000000000" pitchFamily="2" charset="2"/>
              <a:buChar char="l"/>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253224" lvl="1" indent="0">
              <a:lnSpc>
                <a:spcPts val="1800"/>
              </a:lnSpc>
              <a:spcBef>
                <a:spcPts val="1108"/>
              </a:spcBef>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54975" y="1289597"/>
            <a:ext cx="4216774" cy="5312372"/>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16658" y="6077710"/>
            <a:ext cx="4216774" cy="493777"/>
          </a:xfrm>
          <a:prstGeom prst="rect">
            <a:avLst/>
          </a:prstGeom>
          <a:noFill/>
          <a:ln>
            <a:noFill/>
          </a:ln>
        </p:spPr>
        <p:txBody>
          <a:bodyPr lIns="91425" tIns="91425" rIns="91425" bIns="91425" anchor="t" anchorCtr="0">
            <a:normAutofit fontScale="925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a:lnSpc>
                <a:spcPts val="1800"/>
              </a:lnSpc>
              <a:spcBef>
                <a:spcPts val="1108"/>
              </a:spcBef>
              <a:buNone/>
            </a:pP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次回開催： </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17</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木</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参加者募集</a:t>
            </a:r>
          </a:p>
        </p:txBody>
      </p:sp>
      <p:graphicFrame>
        <p:nvGraphicFramePr>
          <p:cNvPr id="9" name="表 8"/>
          <p:cNvGraphicFramePr>
            <a:graphicFrameLocks noGrp="1"/>
          </p:cNvGraphicFramePr>
          <p:nvPr>
            <p:extLst>
              <p:ext uri="{D42A27DB-BD31-4B8C-83A1-F6EECF244321}">
                <p14:modId xmlns:p14="http://schemas.microsoft.com/office/powerpoint/2010/main" val="3661492054"/>
              </p:ext>
            </p:extLst>
          </p:nvPr>
        </p:nvGraphicFramePr>
        <p:xfrm>
          <a:off x="5035230" y="1700638"/>
          <a:ext cx="4299337" cy="5105081"/>
        </p:xfrm>
        <a:graphic>
          <a:graphicData uri="http://schemas.openxmlformats.org/drawingml/2006/table">
            <a:tbl>
              <a:tblPr firstRow="1" bandRow="1"/>
              <a:tblGrid>
                <a:gridCol w="916057">
                  <a:extLst>
                    <a:ext uri="{9D8B030D-6E8A-4147-A177-3AD203B41FA5}">
                      <a16:colId xmlns:a16="http://schemas.microsoft.com/office/drawing/2014/main" val="20000"/>
                    </a:ext>
                  </a:extLst>
                </a:gridCol>
                <a:gridCol w="2670048">
                  <a:extLst>
                    <a:ext uri="{9D8B030D-6E8A-4147-A177-3AD203B41FA5}">
                      <a16:colId xmlns:a16="http://schemas.microsoft.com/office/drawing/2014/main" val="20001"/>
                    </a:ext>
                  </a:extLst>
                </a:gridCol>
                <a:gridCol w="713232">
                  <a:extLst>
                    <a:ext uri="{9D8B030D-6E8A-4147-A177-3AD203B41FA5}">
                      <a16:colId xmlns:a16="http://schemas.microsoft.com/office/drawing/2014/main" val="20002"/>
                    </a:ext>
                  </a:extLst>
                </a:gridCol>
              </a:tblGrid>
              <a:tr h="350201">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日時</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実施内容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参加</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dirty="0"/>
                        <a:t>第</a:t>
                      </a:r>
                      <a:r>
                        <a:rPr kumimoji="1" lang="en-US" altLang="ja-JP" sz="1600" dirty="0"/>
                        <a:t>1</a:t>
                      </a:r>
                      <a:r>
                        <a:rPr kumimoji="1" lang="ja-JP" altLang="en-US" sz="1600" dirty="0"/>
                        <a:t>回　</a:t>
                      </a:r>
                      <a:r>
                        <a:rPr kumimoji="1" lang="en-US" altLang="ja-JP" sz="1200" dirty="0"/>
                        <a:t>2019/3/13</a:t>
                      </a:r>
                      <a:endParaRPr kumimoji="1" lang="en-US" altLang="ja-JP" sz="1600" dirty="0"/>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dirty="0"/>
                        <a:t>CFP</a:t>
                      </a:r>
                      <a:r>
                        <a:rPr kumimoji="1" lang="ja-JP" altLang="en-US" sz="1600" dirty="0"/>
                        <a:t>確認と今後の活動方針についての議論</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7</a:t>
                      </a:r>
                      <a:r>
                        <a:rPr kumimoji="1" lang="ja-JP" altLang="en-US" sz="1600" dirty="0"/>
                        <a:t>社</a:t>
                      </a:r>
                      <a:br>
                        <a:rPr kumimoji="1" lang="en-US" altLang="ja-JP" sz="1600" dirty="0"/>
                      </a:br>
                      <a:r>
                        <a:rPr kumimoji="1" lang="en-US" altLang="ja-JP" sz="1600" dirty="0"/>
                        <a:t>14</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2</a:t>
                      </a:r>
                      <a:r>
                        <a:rPr kumimoji="1" lang="ja-JP" altLang="en-US" sz="1600" baseline="0" dirty="0"/>
                        <a:t>回 </a:t>
                      </a:r>
                      <a:r>
                        <a:rPr kumimoji="1" lang="en-US" altLang="ja-JP" sz="1600" baseline="0" dirty="0"/>
                        <a:t> </a:t>
                      </a:r>
                      <a:r>
                        <a:rPr kumimoji="1" lang="en-US" altLang="ja-JP" sz="1200" baseline="0" dirty="0"/>
                        <a:t>2019/4/25</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SPDX  Tools</a:t>
                      </a:r>
                      <a:r>
                        <a:rPr kumimoji="1" lang="ja-JP" altLang="en-US" sz="1600" baseline="0" dirty="0"/>
                        <a:t>の紹介</a:t>
                      </a:r>
                      <a:endParaRPr kumimoji="1" lang="en-US" altLang="ja-JP" sz="1600" baseline="0" dirty="0"/>
                    </a:p>
                    <a:p>
                      <a:pPr marL="176213" indent="-176213" algn="l">
                        <a:buFont typeface="Arial" panose="020B0604020202020204" pitchFamily="34" charset="0"/>
                        <a:buChar char="•"/>
                      </a:pPr>
                      <a:r>
                        <a:rPr kumimoji="1" lang="ja-JP" altLang="en-US" sz="1600" baseline="0" dirty="0"/>
                        <a:t>コンプライアンス管理ツール</a:t>
                      </a:r>
                      <a:r>
                        <a:rPr kumimoji="1" lang="en-US" altLang="ja-JP" sz="1600" baseline="0" dirty="0"/>
                        <a:t>SW360</a:t>
                      </a:r>
                    </a:p>
                    <a:p>
                      <a:pPr marL="176213" indent="-176213" algn="l">
                        <a:buFont typeface="Arial" panose="020B0604020202020204" pitchFamily="34" charset="0"/>
                        <a:buChar char="•"/>
                      </a:pPr>
                      <a:r>
                        <a:rPr kumimoji="1" lang="en-US" altLang="ja-JP" sz="1600" baseline="0" dirty="0"/>
                        <a:t>OpenChain Tooling WG</a:t>
                      </a:r>
                      <a:r>
                        <a:rPr kumimoji="1" lang="ja-JP" altLang="en-US" sz="1600" baseline="0" dirty="0"/>
                        <a:t>活動状況紹介</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16</a:t>
                      </a:r>
                      <a:r>
                        <a:rPr kumimoji="1" lang="ja-JP" altLang="en-US" sz="1600" dirty="0"/>
                        <a:t>社</a:t>
                      </a:r>
                      <a:br>
                        <a:rPr kumimoji="1" lang="en-US" altLang="ja-JP" sz="1600" dirty="0"/>
                      </a:br>
                      <a:r>
                        <a:rPr kumimoji="1" lang="en-US" altLang="ja-JP" sz="1600" dirty="0"/>
                        <a:t>28</a:t>
                      </a:r>
                      <a:r>
                        <a:rPr kumimoji="1" lang="ja-JP" altLang="en-US" sz="1600" dirty="0"/>
                        <a:t>名</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77724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3</a:t>
                      </a:r>
                      <a:r>
                        <a:rPr kumimoji="1" lang="ja-JP" altLang="en-US" sz="1600" baseline="0" dirty="0"/>
                        <a:t>回  </a:t>
                      </a:r>
                      <a:r>
                        <a:rPr kumimoji="1" lang="en-US" altLang="ja-JP" sz="1200" baseline="0" dirty="0"/>
                        <a:t>2019/6/20</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OpenChain</a:t>
                      </a:r>
                      <a:r>
                        <a:rPr kumimoji="1" lang="ja-JP" altLang="en-US" sz="1600" baseline="0" dirty="0"/>
                        <a:t>仕様を考慮した</a:t>
                      </a:r>
                      <a:r>
                        <a:rPr kumimoji="1" lang="en-US" altLang="ja-JP" sz="1600" baseline="0" dirty="0"/>
                        <a:t>SW360</a:t>
                      </a:r>
                      <a:r>
                        <a:rPr kumimoji="1" lang="ja-JP" altLang="en-US" sz="1600" baseline="0" dirty="0"/>
                        <a:t>の運用</a:t>
                      </a:r>
                      <a:endParaRPr kumimoji="1" lang="en-US" altLang="ja-JP" sz="1600" baseline="0" dirty="0"/>
                    </a:p>
                    <a:p>
                      <a:pPr marL="176213" indent="-176213" algn="l">
                        <a:buFont typeface="Arial" panose="020B0604020202020204" pitchFamily="34" charset="0"/>
                        <a:buChar char="•"/>
                      </a:pPr>
                      <a:r>
                        <a:rPr kumimoji="1" lang="en-US" altLang="ja-JP" sz="1600" baseline="0" dirty="0"/>
                        <a:t>Brief Introduction into </a:t>
                      </a:r>
                      <a:r>
                        <a:rPr kumimoji="1" lang="en-US" altLang="ja-JP" sz="1600" baseline="0" dirty="0" err="1"/>
                        <a:t>ClearlyDefined</a:t>
                      </a:r>
                      <a:endParaRPr kumimoji="1" lang="en-US" altLang="ja-JP" sz="1600" baseline="0" dirty="0"/>
                    </a:p>
                    <a:p>
                      <a:pPr marL="176213" indent="-176213" algn="l">
                        <a:buFont typeface="Arial" panose="020B0604020202020204" pitchFamily="34" charset="0"/>
                        <a:buChar char="•"/>
                      </a:pPr>
                      <a:r>
                        <a:rPr kumimoji="1" lang="en-US" altLang="ja-JP" sz="1600" baseline="0" dirty="0" err="1"/>
                        <a:t>FOSSology</a:t>
                      </a:r>
                      <a:r>
                        <a:rPr kumimoji="1" lang="ja-JP" altLang="en-US" sz="1600" baseline="0" dirty="0"/>
                        <a:t>の</a:t>
                      </a:r>
                      <a:r>
                        <a:rPr kumimoji="1" lang="en-US" altLang="ja-JP" sz="1600" baseline="0" dirty="0"/>
                        <a:t>CLI / REST API</a:t>
                      </a:r>
                      <a:r>
                        <a:rPr kumimoji="1" lang="ja-JP" altLang="en-US" sz="1600" baseline="0" dirty="0"/>
                        <a:t>を叩いてみた</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11</a:t>
                      </a:r>
                      <a:r>
                        <a:rPr kumimoji="1" lang="ja-JP" altLang="en-US" sz="1600" dirty="0"/>
                        <a:t>社</a:t>
                      </a:r>
                      <a:br>
                        <a:rPr kumimoji="1" lang="en-US" altLang="ja-JP" sz="1600" dirty="0"/>
                      </a:br>
                      <a:r>
                        <a:rPr kumimoji="1" lang="en-US" altLang="ja-JP" sz="1600" dirty="0"/>
                        <a:t>19</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77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aseline="0" dirty="0">
                          <a:latin typeface="Segoe UI" panose="020B0502040204020203" pitchFamily="34" charset="0"/>
                          <a:cs typeface="Segoe UI" panose="020B0502040204020203" pitchFamily="34" charset="0"/>
                        </a:rPr>
                        <a:t>第</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600" baseline="0" dirty="0">
                          <a:latin typeface="Segoe UI" panose="020B0502040204020203" pitchFamily="34" charset="0"/>
                          <a:cs typeface="Segoe UI" panose="020B0502040204020203" pitchFamily="34" charset="0"/>
                        </a:rPr>
                        <a:t>回  </a:t>
                      </a:r>
                      <a:r>
                        <a:rPr kumimoji="1" lang="en-US" altLang="ja-JP" sz="1200" baseline="0" dirty="0">
                          <a:latin typeface="Segoe UI" panose="020B0502040204020203" pitchFamily="34" charset="0"/>
                          <a:ea typeface="Segoe UI" panose="020B0502040204020203" pitchFamily="34" charset="0"/>
                          <a:cs typeface="Segoe UI" panose="020B0502040204020203" pitchFamily="34" charset="0"/>
                        </a:rPr>
                        <a:t>2019/8/29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6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6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600" baseline="0" dirty="0">
                          <a:latin typeface="Segoe UI" panose="020B0502040204020203" pitchFamily="34" charset="0"/>
                          <a:cs typeface="Segoe UI" panose="020B0502040204020203" pitchFamily="34" charset="0"/>
                        </a:rPr>
                        <a:t>立ち上げ</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600" baseline="0" dirty="0">
                          <a:latin typeface="Segoe UI" panose="020B0502040204020203" pitchFamily="34" charset="0"/>
                          <a:cs typeface="Segoe UI" panose="020B0502040204020203" pitchFamily="34" charset="0"/>
                        </a:rPr>
                        <a:t>参加報告</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600" dirty="0">
                          <a:latin typeface="Segoe UI" panose="020B0502040204020203" pitchFamily="34" charset="0"/>
                          <a:cs typeface="Segoe UI" panose="020B0502040204020203" pitchFamily="34" charset="0"/>
                        </a:rPr>
                        <a:t>社</a:t>
                      </a:r>
                      <a:br>
                        <a:rPr kumimoji="1" lang="en-US" altLang="ja-JP" sz="1600" dirty="0">
                          <a:latin typeface="Segoe UI" panose="020B0502040204020203" pitchFamily="34" charset="0"/>
                          <a:ea typeface="Segoe UI" panose="020B0502040204020203" pitchFamily="34" charset="0"/>
                          <a:cs typeface="Segoe UI" panose="020B0502040204020203" pitchFamily="34" charset="0"/>
                        </a:rPr>
                      </a:br>
                      <a:r>
                        <a:rPr kumimoji="1" lang="en-US" altLang="ja-JP" sz="16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600" dirty="0">
                          <a:latin typeface="Segoe UI" panose="020B0502040204020203" pitchFamily="34" charset="0"/>
                          <a:cs typeface="Segoe UI" panose="020B0502040204020203" pitchFamily="34" charset="0"/>
                        </a:rPr>
                        <a:t>名</a:t>
                      </a:r>
                      <a:endParaRPr kumimoji="1" lang="en-US" altLang="ja-JP" sz="16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bl>
          </a:graphicData>
        </a:graphic>
      </p:graphicFrame>
    </p:spTree>
    <p:extLst>
      <p:ext uri="{BB962C8B-B14F-4D97-AF65-F5344CB8AC3E}">
        <p14:creationId xmlns:p14="http://schemas.microsoft.com/office/powerpoint/2010/main" val="495226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6" name="スライド番号プレースホルダー 5"/>
          <p:cNvSpPr>
            <a:spLocks noGrp="1"/>
          </p:cNvSpPr>
          <p:nvPr>
            <p:ph type="sldNum" sz="quarter" idx="12"/>
          </p:nvPr>
        </p:nvSpPr>
        <p:spPr/>
        <p:txBody>
          <a:bodyPr/>
          <a:lstStyle/>
          <a:p>
            <a:fld id="{545D4337-59E0-48FC-86FC-ADAEAB0EE879}" type="slidenum">
              <a:rPr kumimoji="1" lang="ja-JP" altLang="en-US" smtClean="0"/>
              <a:t>31</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ML</a:t>
            </a:r>
            <a:r>
              <a:rPr lang="ja-JP" altLang="en-US" dirty="0">
                <a:latin typeface="+mn-ea"/>
                <a:ea typeface="+mn-ea"/>
              </a:rPr>
              <a:t>、電話会議、ワークショップ等、誰でも参加できる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2645</Words>
  <Application>Microsoft Office PowerPoint</Application>
  <PresentationFormat>A4 210 x 297 mm</PresentationFormat>
  <Paragraphs>411</Paragraphs>
  <Slides>31</Slides>
  <Notes>26</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31</vt:i4>
      </vt:variant>
    </vt:vector>
  </HeadingPairs>
  <TitlesOfParts>
    <vt:vector size="45" baseType="lpstr">
      <vt:lpstr>Tahoma</vt:lpstr>
      <vt:lpstr>segoe ui</vt:lpstr>
      <vt:lpstr>メイリオ</vt:lpstr>
      <vt:lpstr>ＭＳ Ｐゴシック</vt:lpstr>
      <vt:lpstr>Roboto</vt:lpstr>
      <vt:lpstr>segoe ui</vt:lpstr>
      <vt:lpstr>HG丸ｺﾞｼｯｸM-PRO</vt:lpstr>
      <vt:lpstr>Arial</vt:lpstr>
      <vt:lpstr>Meiryo UI</vt:lpstr>
      <vt:lpstr>Segoe UI Symbol</vt:lpstr>
      <vt:lpstr>Wingdings</vt:lpstr>
      <vt:lpstr>Calibri</vt:lpstr>
      <vt:lpstr>Roboto Condensed</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Leaders of OpenChain Project</vt:lpstr>
      <vt:lpstr>OpenChain Project</vt:lpstr>
      <vt:lpstr>OpenChain Japan Work Group</vt:lpstr>
      <vt:lpstr>OpenChain Japan WG設立</vt:lpstr>
      <vt:lpstr>Japan WG 会合</vt:lpstr>
      <vt:lpstr>サブグループ活動 / SWG</vt:lpstr>
      <vt:lpstr>OpenChain Japan WG Mailing List</vt:lpstr>
      <vt:lpstr>OpenChain Japan WG ML &amp; Slack</vt:lpstr>
      <vt:lpstr>OpenChain Japan Sub Work Group</vt:lpstr>
      <vt:lpstr>PowerPoint プレゼンテーション</vt:lpstr>
      <vt:lpstr>FAQ作成SWG</vt:lpstr>
      <vt:lpstr>PowerPoint プレゼンテーション</vt:lpstr>
      <vt:lpstr>PowerPoint プレゼンテーション</vt:lpstr>
      <vt:lpstr>Japan WG 「役割ごとの教育資料」SWG</vt:lpstr>
      <vt:lpstr>Agenda</vt:lpstr>
      <vt:lpstr>1.活動概要</vt:lpstr>
      <vt:lpstr>2. ４社の事例の分析と提案 </vt:lpstr>
      <vt:lpstr>3.コンプライアンスプログラム･バージョンの 　案作成と日程</vt:lpstr>
      <vt:lpstr>4. スケジュール</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2019-12-17T02:00:40Z</dcterms:modified>
  <cp:category/>
</cp:coreProperties>
</file>